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1"/>
  </p:notesMasterIdLst>
  <p:sldIdLst>
    <p:sldId id="257" r:id="rId2"/>
    <p:sldId id="297" r:id="rId3"/>
    <p:sldId id="307" r:id="rId4"/>
    <p:sldId id="330" r:id="rId5"/>
    <p:sldId id="306" r:id="rId6"/>
    <p:sldId id="334" r:id="rId7"/>
    <p:sldId id="335" r:id="rId8"/>
    <p:sldId id="336" r:id="rId9"/>
    <p:sldId id="340" r:id="rId10"/>
    <p:sldId id="341" r:id="rId11"/>
    <p:sldId id="339" r:id="rId12"/>
    <p:sldId id="338" r:id="rId13"/>
    <p:sldId id="337" r:id="rId14"/>
    <p:sldId id="333" r:id="rId15"/>
    <p:sldId id="316" r:id="rId16"/>
    <p:sldId id="331" r:id="rId17"/>
    <p:sldId id="342" r:id="rId18"/>
    <p:sldId id="332" r:id="rId19"/>
    <p:sldId id="289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8C0F4A6-3F2E-431E-86D4-2CF6911C14D0}">
          <p14:sldIdLst>
            <p14:sldId id="257"/>
            <p14:sldId id="297"/>
            <p14:sldId id="307"/>
            <p14:sldId id="330"/>
          </p14:sldIdLst>
        </p14:section>
        <p14:section name="Downstream structure" id="{0F1E51DB-9EEE-4BEC-82D8-848A5655ECFD}">
          <p14:sldIdLst>
            <p14:sldId id="306"/>
            <p14:sldId id="334"/>
            <p14:sldId id="335"/>
            <p14:sldId id="336"/>
            <p14:sldId id="340"/>
            <p14:sldId id="341"/>
            <p14:sldId id="339"/>
            <p14:sldId id="338"/>
            <p14:sldId id="337"/>
            <p14:sldId id="333"/>
          </p14:sldIdLst>
        </p14:section>
        <p14:section name="GTC Message" id="{8E47F5E7-CECE-4622-B5C7-428CBF53AED9}">
          <p14:sldIdLst>
            <p14:sldId id="316"/>
            <p14:sldId id="331"/>
            <p14:sldId id="342"/>
            <p14:sldId id="332"/>
          </p14:sldIdLst>
        </p14:section>
        <p14:section name="ONU Activation" id="{36A07B84-14EF-44B6-8060-89CC778FEDA7}">
          <p14:sldIdLst>
            <p14:sldId id="28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UY_PC" initials="H" lastIdx="1" clrIdx="0">
    <p:extLst>
      <p:ext uri="{19B8F6BF-5375-455C-9EA6-DF929625EA0E}">
        <p15:presenceInfo xmlns:p15="http://schemas.microsoft.com/office/powerpoint/2012/main" userId="HUY_PC" providerId="None"/>
      </p:ext>
    </p:extLst>
  </p:cmAuthor>
  <p:cmAuthor id="2" name="Su Vinh Nguyen" initials="SVN" lastIdx="5" clrIdx="1">
    <p:extLst>
      <p:ext uri="{19B8F6BF-5375-455C-9EA6-DF929625EA0E}">
        <p15:presenceInfo xmlns:p15="http://schemas.microsoft.com/office/powerpoint/2012/main" userId="24d24fa16f470d7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48C8A"/>
    <a:srgbClr val="189A92"/>
    <a:srgbClr val="108686"/>
    <a:srgbClr val="D5802A"/>
    <a:srgbClr val="1EA69A"/>
    <a:srgbClr val="D684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04" autoAdjust="0"/>
    <p:restoredTop sz="80093" autoAdjust="0"/>
  </p:normalViewPr>
  <p:slideViewPr>
    <p:cSldViewPr snapToGrid="0">
      <p:cViewPr varScale="1">
        <p:scale>
          <a:sx n="97" d="100"/>
          <a:sy n="97" d="100"/>
        </p:scale>
        <p:origin x="1056" y="102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447513-A428-4409-87D5-DF6118E4DFC4}" type="datetimeFigureOut">
              <a:rPr lang="en-US" smtClean="0"/>
              <a:t>8/8/2020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079ED2-1F2F-43BA-9049-F9A2D432D9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185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utorialspoint.com/makefile/makefile_macros.htm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7C8E2F-2C74-4D09-875D-DE35058AF1D2}" type="slidenum">
              <a:rPr lang="en-US" smtClean="0"/>
              <a:t>1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98C90727-01D9-4F14-974D-36C5DFAB51C4}" type="datetime1">
              <a:rPr lang="vi-VN" smtClean="0"/>
              <a:t>08/08/2020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5080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hlinkClick r:id="rId3"/>
              </a:rPr>
              <a:t>https://www.tutorialspoint.com/makefile/makefile_macros.htm</a:t>
            </a:r>
            <a:endParaRPr lang="en-US" sz="1200" b="1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079ED2-1F2F-43BA-9049-F9A2D432D9A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4150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1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079ED2-1F2F-43BA-9049-F9A2D432D9A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661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1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079ED2-1F2F-43BA-9049-F9A2D432D9A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0980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1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079ED2-1F2F-43BA-9049-F9A2D432D9A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38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1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079ED2-1F2F-43BA-9049-F9A2D432D9A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6366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PLI: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Payload Length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Indicator</a:t>
            </a:r>
          </a:p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PTI: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Payload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Type Indicator</a:t>
            </a:r>
            <a:endParaRPr lang="en-US" sz="1200" b="1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079ED2-1F2F-43BA-9049-F9A2D432D9A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0837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PLI: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Payload Length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Indicator</a:t>
            </a:r>
          </a:p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PTI: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Payload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Type Indicator</a:t>
            </a:r>
            <a:endParaRPr lang="en-US" sz="1200" b="1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079ED2-1F2F-43BA-9049-F9A2D432D9A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655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PLI: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Payload Length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Indicator</a:t>
            </a:r>
          </a:p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PTI: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Payload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Type Indicator</a:t>
            </a:r>
            <a:endParaRPr lang="en-US" sz="1200" b="1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079ED2-1F2F-43BA-9049-F9A2D432D9A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545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PLI: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Payload Length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Indicator</a:t>
            </a:r>
          </a:p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PTI: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Payload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Type Indicator</a:t>
            </a:r>
            <a:endParaRPr lang="en-US" sz="1200" b="1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079ED2-1F2F-43BA-9049-F9A2D432D9A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2373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079ED2-1F2F-43BA-9049-F9A2D432D9A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09199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SNMP :</a:t>
            </a:r>
            <a:r>
              <a:rPr lang="vi-VN" dirty="0" smtClean="0"/>
              <a:t/>
            </a:r>
            <a:br>
              <a:rPr lang="vi-VN" dirty="0" smtClean="0"/>
            </a:br>
            <a:r>
              <a:rPr lang="vi-V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+Theo dõi tốc độ đường truyền của một router, biết được tổng số byte đã truyền/nhận.</a:t>
            </a:r>
            <a:r>
              <a:rPr lang="vi-VN" dirty="0" smtClean="0"/>
              <a:t/>
            </a:r>
            <a:br>
              <a:rPr lang="vi-VN" dirty="0" smtClean="0"/>
            </a:br>
            <a:r>
              <a:rPr lang="vi-V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 Lấy thông tin máy chủ đang có bao nhiêu ổ cứng, mỗi ổ cứng còn trống bao nhiêu.</a:t>
            </a:r>
            <a:r>
              <a:rPr lang="vi-VN" dirty="0" smtClean="0"/>
              <a:t/>
            </a:r>
            <a:br>
              <a:rPr lang="vi-VN" dirty="0" smtClean="0"/>
            </a:br>
            <a:r>
              <a:rPr lang="vi-V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 Tự động nhận cảnh báo khi switch có một port bị down.</a:t>
            </a:r>
            <a:r>
              <a:rPr lang="vi-VN" dirty="0" smtClean="0"/>
              <a:t/>
            </a:r>
            <a:br>
              <a:rPr lang="vi-VN" dirty="0" smtClean="0"/>
            </a:br>
            <a:r>
              <a:rPr lang="vi-V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 Điều khiển tắt (shutdown) các port trên switch.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079ED2-1F2F-43BA-9049-F9A2D432D9A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5175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PMD: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physical medium dependent -&gt;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xác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định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thông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số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GPON interface (max reach, split ratio)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GPON transmission convergence (GTC) layer:</a:t>
            </a:r>
            <a:r>
              <a:rPr lang="fr-F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đóng</a:t>
            </a:r>
            <a:r>
              <a:rPr lang="fr-F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gói</a:t>
            </a:r>
            <a:r>
              <a:rPr lang="fr-F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ATM </a:t>
            </a:r>
            <a:r>
              <a:rPr lang="fr-FR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cell</a:t>
            </a:r>
            <a:r>
              <a:rPr lang="fr-F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và</a:t>
            </a:r>
            <a:r>
              <a:rPr lang="fr-F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GEM </a:t>
            </a:r>
            <a:r>
              <a:rPr lang="fr-FR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cell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1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079ED2-1F2F-43BA-9049-F9A2D432D9A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2715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PMD: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physical medium dependent -&gt;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xác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định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thông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số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GPON interface (max reach, split ratio)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GPON transmission convergence (GTC) layer:</a:t>
            </a:r>
            <a:r>
              <a:rPr lang="fr-F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đóng</a:t>
            </a:r>
            <a:r>
              <a:rPr lang="fr-F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gói</a:t>
            </a:r>
            <a:r>
              <a:rPr lang="fr-F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ATM </a:t>
            </a:r>
            <a:r>
              <a:rPr lang="fr-FR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cell</a:t>
            </a:r>
            <a:r>
              <a:rPr lang="fr-F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và</a:t>
            </a:r>
            <a:r>
              <a:rPr lang="fr-F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GEM </a:t>
            </a:r>
            <a:r>
              <a:rPr lang="fr-FR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cell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1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079ED2-1F2F-43BA-9049-F9A2D432D9A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3893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1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079ED2-1F2F-43BA-9049-F9A2D432D9A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7640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1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079ED2-1F2F-43BA-9049-F9A2D432D9A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0689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1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079ED2-1F2F-43BA-9049-F9A2D432D9A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0365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1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079ED2-1F2F-43BA-9049-F9A2D432D9A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8547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1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079ED2-1F2F-43BA-9049-F9A2D432D9A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3705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600201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2819400"/>
            <a:ext cx="8534400" cy="1752600"/>
          </a:xfrm>
        </p:spPr>
        <p:txBody>
          <a:bodyPr>
            <a:normAutofit/>
          </a:bodyPr>
          <a:lstStyle>
            <a:lvl1pPr marL="0" indent="0" algn="l">
              <a:buNone/>
              <a:defRPr sz="3333"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26400" y="6010275"/>
            <a:ext cx="1524000" cy="365125"/>
          </a:xfrm>
        </p:spPr>
        <p:txBody>
          <a:bodyPr/>
          <a:lstStyle/>
          <a:p>
            <a:fld id="{4344BF5A-4525-4B19-84B7-6177550208EB}" type="datetime1">
              <a:rPr lang="en-US" smtClean="0"/>
              <a:t>8/8/2020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016000" y="6010275"/>
            <a:ext cx="3860800" cy="365125"/>
          </a:xfrm>
        </p:spPr>
        <p:txBody>
          <a:bodyPr/>
          <a:lstStyle/>
          <a:p>
            <a:r>
              <a:rPr lang="en-US"/>
              <a:t>Báo cáo thử việc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03200" y="6010275"/>
            <a:ext cx="609600" cy="365125"/>
          </a:xfrm>
        </p:spPr>
        <p:txBody>
          <a:bodyPr/>
          <a:lstStyle/>
          <a:p>
            <a:fld id="{85B4A251-1B43-4CC9-9034-0FF2CEA1A6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4450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784DA-F347-4F33-8BF5-C35E6BA54A36}" type="datetime1">
              <a:rPr lang="en-US" smtClean="0"/>
              <a:t>8/8/2020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Báo cáo thử việc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4A251-1B43-4CC9-9034-0FF2CEA1A6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283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0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0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AA7B7D-13F8-4300-AA86-359C0CBA7DBD}" type="datetime1">
              <a:rPr lang="en-US" smtClean="0"/>
              <a:t>8/8/2020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Báo cáo thử việc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4A251-1B43-4CC9-9034-0FF2CEA1A6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4133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53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3333">
                <a:solidFill>
                  <a:srgbClr val="4F5153"/>
                </a:solidFill>
              </a:defRPr>
            </a:lvl1pPr>
            <a:lvl2pPr>
              <a:defRPr sz="3200">
                <a:solidFill>
                  <a:schemeClr val="accent1"/>
                </a:solidFill>
              </a:defRPr>
            </a:lvl2pPr>
            <a:lvl3pPr>
              <a:defRPr sz="3067">
                <a:solidFill>
                  <a:schemeClr val="accent1"/>
                </a:solidFill>
              </a:defRPr>
            </a:lvl3pPr>
            <a:lvl4pPr>
              <a:defRPr sz="2933">
                <a:solidFill>
                  <a:schemeClr val="accent1"/>
                </a:solidFill>
              </a:defRPr>
            </a:lvl4pPr>
            <a:lvl5pPr>
              <a:defRPr sz="28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0A9FE-8EA4-433F-A128-48D124102437}" type="datetime1">
              <a:rPr lang="en-US" smtClean="0"/>
              <a:t>8/8/2020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Báo cáo thử việc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733">
                <a:solidFill>
                  <a:srgbClr val="007E7B"/>
                </a:solidFill>
              </a:defRPr>
            </a:lvl1pPr>
          </a:lstStyle>
          <a:p>
            <a:fld id="{85B4A251-1B43-4CC9-9034-0FF2CEA1A6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2633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5333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01FB5-C0C8-4192-8B7E-7C290AF9FBB0}" type="datetime1">
              <a:rPr lang="en-US" smtClean="0"/>
              <a:t>8/8/2020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Báo cáo thử việc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4A251-1B43-4CC9-9034-0FF2CEA1A6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77092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6C243-2E90-43E9-8357-E1F192CDE5BA}" type="datetime1">
              <a:rPr lang="en-US" smtClean="0"/>
              <a:t>8/8/2020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Báo cáo thử việc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4A251-1B43-4CC9-9034-0FF2CEA1A6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8604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2" y="1535113"/>
            <a:ext cx="5389033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2" y="2174875"/>
            <a:ext cx="5389033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99861-5568-4413-8640-4839064F5664}" type="datetime1">
              <a:rPr lang="en-US" smtClean="0"/>
              <a:t>8/8/2020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Báo cáo thử việc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4A251-1B43-4CC9-9034-0FF2CEA1A6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1150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4458A-51AB-403C-996F-5F1209F9C45D}" type="datetime1">
              <a:rPr lang="en-US" smtClean="0"/>
              <a:t>8/8/2020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Báo cáo thử việc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4A251-1B43-4CC9-9034-0FF2CEA1A6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7685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E5811-0820-449A-BBE9-B62047A20F50}" type="datetime1">
              <a:rPr lang="en-US" smtClean="0"/>
              <a:t>8/8/2020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Báo cáo thử việc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4A251-1B43-4CC9-9034-0FF2CEA1A6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1586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5" y="273049"/>
            <a:ext cx="4011084" cy="1162051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5" y="1435103"/>
            <a:ext cx="4011084" cy="46910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A1410-B39F-44EE-B405-7DAD4A1054A2}" type="datetime1">
              <a:rPr lang="en-US" smtClean="0"/>
              <a:t>8/8/2020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Báo cáo thử việc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4A251-1B43-4CC9-9034-0FF2CEA1A6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5417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1"/>
            <a:ext cx="7315200" cy="566739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9"/>
            <a:ext cx="7315200" cy="8048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573F80-F8F9-4819-B852-12E613B29030}" type="datetime1">
              <a:rPr lang="en-US" smtClean="0"/>
              <a:t>8/8/2020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Báo cáo thử việc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4A251-1B43-4CC9-9034-0FF2CEA1A6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4271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2"/>
            <a:ext cx="10972800" cy="39623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34400" y="6010275"/>
            <a:ext cx="142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rgbClr val="0070C0"/>
                </a:solidFill>
              </a:defRPr>
            </a:lvl1pPr>
          </a:lstStyle>
          <a:p>
            <a:fld id="{6A131C2D-A085-415A-945A-F576A074B81D}" type="datetime1">
              <a:rPr lang="en-US" smtClean="0"/>
              <a:t>8/8/2020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16000" y="6010275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rgbClr val="0070C0"/>
                </a:solidFill>
              </a:defRPr>
            </a:lvl1pPr>
          </a:lstStyle>
          <a:p>
            <a:r>
              <a:rPr lang="en-US"/>
              <a:t>Báo cáo thử việc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04800" y="6010275"/>
            <a:ext cx="609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0070C0"/>
                </a:solidFill>
              </a:defRPr>
            </a:lvl1pPr>
          </a:lstStyle>
          <a:p>
            <a:fld id="{85B4A251-1B43-4CC9-9034-0FF2CEA1A6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9120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l" defTabSz="1219170" rtl="0" eaLnBrk="1" latinLnBrk="0" hangingPunct="1">
        <a:spcBef>
          <a:spcPct val="0"/>
        </a:spcBef>
        <a:buNone/>
        <a:defRPr sz="4800" kern="1200">
          <a:solidFill>
            <a:srgbClr val="007E7B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Clr>
          <a:srgbClr val="007E7B"/>
        </a:buClr>
        <a:buFont typeface="Wingdings" pitchFamily="2" charset="2"/>
        <a:buChar char="§"/>
        <a:defRPr sz="4267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Clr>
          <a:srgbClr val="007E7B"/>
        </a:buClr>
        <a:buFont typeface="Wingdings" pitchFamily="2" charset="2"/>
        <a:buChar char="§"/>
        <a:defRPr sz="3733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Clr>
          <a:srgbClr val="007E7B"/>
        </a:buClr>
        <a:buFont typeface="Wingdings" pitchFamily="2" charset="2"/>
        <a:buChar char="§"/>
        <a:defRPr sz="32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Clr>
          <a:srgbClr val="007E7B"/>
        </a:buClr>
        <a:buFont typeface="Wingdings" pitchFamily="2" charset="2"/>
        <a:buChar char="§"/>
        <a:defRPr sz="2667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Clr>
          <a:srgbClr val="007E7B"/>
        </a:buClr>
        <a:buFont typeface="Wingdings" pitchFamily="2" charset="2"/>
        <a:buChar char="§"/>
        <a:defRPr sz="2667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5400"/>
            <a:ext cx="12192647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90600" y="1865610"/>
            <a:ext cx="10363200" cy="1470025"/>
          </a:xfrm>
        </p:spPr>
        <p:txBody>
          <a:bodyPr>
            <a:normAutofit/>
          </a:bodyPr>
          <a:lstStyle/>
          <a:p>
            <a:pPr algn="ctr"/>
            <a:r>
              <a:rPr lang="en-US" sz="5400" b="1" dirty="0" smtClean="0">
                <a:solidFill>
                  <a:srgbClr val="1EA69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MAKEFILE</a:t>
            </a:r>
            <a:endParaRPr lang="en-US" sz="5400" b="1" dirty="0">
              <a:solidFill>
                <a:srgbClr val="1EA69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283201" y="1701801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990600" y="310149"/>
            <a:ext cx="10210800" cy="1086851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2800" b="1" kern="1200" cap="none" baseline="0">
                <a:solidFill>
                  <a:srgbClr val="006666"/>
                </a:solidFill>
                <a:latin typeface="Calibri" panose="020F0502020204030204" pitchFamily="34" charset="0"/>
                <a:ea typeface="Segoe UI" panose="020B0502040204020203" pitchFamily="34" charset="0"/>
                <a:cs typeface="Calibri" panose="020F0502020204030204" pitchFamily="34" charset="0"/>
              </a:defRPr>
            </a:lvl1pPr>
          </a:lstStyle>
          <a:p>
            <a:pPr algn="ctr"/>
            <a:r>
              <a:rPr lang="en-US" sz="32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TỔNG CÔNG TY CÔNG NGHIỆP – CÔNG NGHỆ CAO VIETTEL</a:t>
            </a: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2971800" y="3804245"/>
            <a:ext cx="8229600" cy="1047156"/>
          </a:xfrm>
          <a:prstGeom prst="rect">
            <a:avLst/>
          </a:prstGeom>
        </p:spPr>
        <p:txBody>
          <a:bodyPr vert="horz" lIns="121920" tIns="60960" rIns="121920" bIns="6096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rgbClr val="007E7B"/>
              </a:buClr>
              <a:buFont typeface="Wingdings" pitchFamily="2" charset="2"/>
              <a:buNone/>
              <a:defRPr sz="2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Clr>
                <a:srgbClr val="007E7B"/>
              </a:buClr>
              <a:buFont typeface="Wingdings" pitchFamily="2" charset="2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Clr>
                <a:srgbClr val="007E7B"/>
              </a:buClr>
              <a:buFont typeface="Wingdings" pitchFamily="2" charset="2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Clr>
                <a:srgbClr val="007E7B"/>
              </a:buClr>
              <a:buFont typeface="Wingdings" pitchFamily="2" charset="2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Clr>
                <a:srgbClr val="007E7B"/>
              </a:buClr>
              <a:buFont typeface="Wingdings" pitchFamily="2" charset="2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600" b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Trần</a:t>
            </a:r>
            <a:r>
              <a:rPr lang="en-US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Ngọc</a:t>
            </a:r>
            <a:r>
              <a:rPr lang="en-US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Hùng</a:t>
            </a:r>
            <a:endParaRPr 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/>
            <a:r>
              <a:rPr lang="en-US" sz="1600" b="1" i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Trung</a:t>
            </a:r>
            <a:r>
              <a:rPr lang="en-US" sz="1600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i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tâm</a:t>
            </a:r>
            <a:r>
              <a:rPr lang="en-US" sz="1600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i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Kĩ</a:t>
            </a:r>
            <a:r>
              <a:rPr lang="en-US" sz="1600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i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thuật</a:t>
            </a:r>
            <a:r>
              <a:rPr lang="en-US" sz="1600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i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1600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i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nghệ</a:t>
            </a:r>
            <a:endParaRPr lang="en-US" sz="1600" b="1" i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/>
            <a:r>
              <a:rPr lang="en-US" sz="1600" b="1" i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Phòng</a:t>
            </a:r>
            <a:r>
              <a:rPr lang="en-US" sz="1600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i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sz="1600" b="1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i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mềm</a:t>
            </a:r>
            <a:r>
              <a:rPr lang="en-US" sz="1600" b="1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i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1600" b="1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i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endParaRPr lang="en-US" sz="1600" b="1" i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3753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0A9FE-8EA4-433F-A128-48D124102437}" type="datetime1">
              <a:rPr lang="en-US" smtClean="0"/>
              <a:t>8/8/2020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4A251-1B43-4CC9-9034-0FF2CEA1A658}" type="slidenum">
              <a:rPr lang="en-US" smtClean="0"/>
              <a:t>10</a:t>
            </a:fld>
            <a:endParaRPr lang="en-US"/>
          </a:p>
        </p:txBody>
      </p:sp>
      <p:sp>
        <p:nvSpPr>
          <p:cNvPr id="5" name="AutoShape 2" descr="https://upload.wikimedia.org/wikipedia/commons/thumb/a/a3/Optical_Network_Spectrum_including_NG-PON2_wavelengths.png/450px-Optical_Network_Spectrum_including_NG-PON2_wavelengths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0" y="0"/>
            <a:ext cx="10972800" cy="6974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1219170" rtl="0" eaLnBrk="1" latinLnBrk="0" hangingPunct="1">
              <a:spcBef>
                <a:spcPct val="0"/>
              </a:spcBef>
              <a:buNone/>
              <a:defRPr sz="4533" kern="1200">
                <a:solidFill>
                  <a:srgbClr val="007E7B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3500" dirty="0" smtClean="0"/>
              <a:t>II. </a:t>
            </a:r>
            <a:r>
              <a:rPr lang="en-US" sz="3500" dirty="0" err="1" smtClean="0"/>
              <a:t>Cấu</a:t>
            </a:r>
            <a:r>
              <a:rPr lang="en-US" sz="3500" dirty="0" smtClean="0"/>
              <a:t> </a:t>
            </a:r>
            <a:r>
              <a:rPr lang="en-US" sz="3500" dirty="0" err="1" smtClean="0"/>
              <a:t>trúc</a:t>
            </a:r>
            <a:r>
              <a:rPr lang="en-US" sz="3500" dirty="0" smtClean="0"/>
              <a:t> </a:t>
            </a:r>
            <a:r>
              <a:rPr lang="en-US" sz="3500" dirty="0" err="1" smtClean="0"/>
              <a:t>Makfile</a:t>
            </a:r>
            <a:endParaRPr lang="en-US" sz="3500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304800" y="732682"/>
            <a:ext cx="10972800" cy="5007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1219170" rtl="0" eaLnBrk="1" latinLnBrk="0" hangingPunct="1">
              <a:spcBef>
                <a:spcPct val="0"/>
              </a:spcBef>
              <a:buNone/>
              <a:defRPr sz="4533" kern="1200">
                <a:solidFill>
                  <a:srgbClr val="007E7B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2800" dirty="0"/>
              <a:t>2</a:t>
            </a:r>
            <a:r>
              <a:rPr lang="en-US" sz="2800" dirty="0" smtClean="0"/>
              <a:t>.1 </a:t>
            </a:r>
            <a:r>
              <a:rPr lang="en-US" sz="2800" dirty="0" err="1" smtClean="0"/>
              <a:t>Thành</a:t>
            </a:r>
            <a:r>
              <a:rPr lang="en-US" sz="2800" dirty="0" smtClean="0"/>
              <a:t> </a:t>
            </a:r>
            <a:r>
              <a:rPr lang="en-US" sz="2800" dirty="0" err="1" smtClean="0"/>
              <a:t>phần</a:t>
            </a:r>
            <a:r>
              <a:rPr lang="en-US" sz="2800" dirty="0" smtClean="0"/>
              <a:t> </a:t>
            </a:r>
            <a:r>
              <a:rPr lang="en-US" sz="2800" dirty="0" err="1" smtClean="0"/>
              <a:t>của</a:t>
            </a:r>
            <a:r>
              <a:rPr lang="en-US" sz="2800" dirty="0" smtClean="0"/>
              <a:t> </a:t>
            </a:r>
            <a:r>
              <a:rPr lang="en-US" sz="2800" dirty="0" err="1" smtClean="0"/>
              <a:t>Makefile</a:t>
            </a:r>
            <a:endParaRPr lang="en-US" sz="2800" dirty="0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368688" y="1427797"/>
            <a:ext cx="10908912" cy="3724306"/>
          </a:xfrm>
        </p:spPr>
        <p:txBody>
          <a:bodyPr>
            <a:normAutofit/>
          </a:bodyPr>
          <a:lstStyle/>
          <a:p>
            <a:pPr marL="0" indent="0">
              <a:buClr>
                <a:srgbClr val="179591"/>
              </a:buClr>
              <a:buNone/>
            </a:pPr>
            <a:r>
              <a:rPr lang="en-US" sz="2000" dirty="0" smtClean="0">
                <a:solidFill>
                  <a:schemeClr val="tx1"/>
                </a:solidFill>
              </a:rPr>
              <a:t>Conventional macro: </a:t>
            </a:r>
            <a:r>
              <a:rPr lang="en-US" sz="2000" dirty="0" err="1" smtClean="0">
                <a:solidFill>
                  <a:schemeClr val="tx1"/>
                </a:solidFill>
              </a:rPr>
              <a:t>là</a:t>
            </a:r>
            <a:r>
              <a:rPr lang="en-US" sz="2000" dirty="0" smtClean="0">
                <a:solidFill>
                  <a:schemeClr val="tx1"/>
                </a:solidFill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</a:rPr>
              <a:t>các</a:t>
            </a:r>
            <a:r>
              <a:rPr lang="en-US" sz="2000" dirty="0" smtClean="0">
                <a:solidFill>
                  <a:schemeClr val="tx1"/>
                </a:solidFill>
              </a:rPr>
              <a:t> macro </a:t>
            </a:r>
            <a:r>
              <a:rPr lang="en-US" sz="2000" dirty="0" err="1" smtClean="0">
                <a:solidFill>
                  <a:schemeClr val="tx1"/>
                </a:solidFill>
              </a:rPr>
              <a:t>mặc</a:t>
            </a:r>
            <a:r>
              <a:rPr lang="en-US" sz="2000" dirty="0" smtClean="0">
                <a:solidFill>
                  <a:schemeClr val="tx1"/>
                </a:solidFill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</a:rPr>
              <a:t>định</a:t>
            </a:r>
            <a:r>
              <a:rPr lang="en-US" sz="2000" dirty="0" smtClean="0">
                <a:solidFill>
                  <a:schemeClr val="tx1"/>
                </a:solidFill>
              </a:rPr>
              <a:t>, make </a:t>
            </a:r>
            <a:r>
              <a:rPr lang="en-US" sz="2000" dirty="0" err="1" smtClean="0">
                <a:solidFill>
                  <a:schemeClr val="tx1"/>
                </a:solidFill>
              </a:rPr>
              <a:t>sử</a:t>
            </a:r>
            <a:r>
              <a:rPr lang="en-US" sz="2000" dirty="0" smtClean="0">
                <a:solidFill>
                  <a:schemeClr val="tx1"/>
                </a:solidFill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</a:rPr>
              <a:t>dụng</a:t>
            </a:r>
            <a:r>
              <a:rPr lang="en-US" sz="2000" dirty="0" smtClean="0">
                <a:solidFill>
                  <a:schemeClr val="tx1"/>
                </a:solidFill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</a:rPr>
              <a:t>các</a:t>
            </a:r>
            <a:r>
              <a:rPr lang="en-US" sz="2000" dirty="0" smtClean="0">
                <a:solidFill>
                  <a:schemeClr val="tx1"/>
                </a:solidFill>
              </a:rPr>
              <a:t> macro </a:t>
            </a:r>
            <a:r>
              <a:rPr lang="en-US" sz="2000" dirty="0" err="1" smtClean="0">
                <a:solidFill>
                  <a:schemeClr val="tx1"/>
                </a:solidFill>
              </a:rPr>
              <a:t>này</a:t>
            </a:r>
            <a:r>
              <a:rPr lang="en-US" sz="2000" dirty="0" smtClean="0">
                <a:solidFill>
                  <a:schemeClr val="tx1"/>
                </a:solidFill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</a:rPr>
              <a:t>để</a:t>
            </a:r>
            <a:r>
              <a:rPr lang="en-US" sz="2000" dirty="0" smtClean="0">
                <a:solidFill>
                  <a:schemeClr val="tx1"/>
                </a:solidFill>
              </a:rPr>
              <a:t> </a:t>
            </a:r>
            <a:r>
              <a:rPr lang="en-US" sz="2000" i="1" dirty="0" smtClean="0">
                <a:solidFill>
                  <a:schemeClr val="tx1"/>
                </a:solidFill>
              </a:rPr>
              <a:t>action </a:t>
            </a:r>
            <a:r>
              <a:rPr lang="en-US" sz="2000" dirty="0" err="1" smtClean="0">
                <a:solidFill>
                  <a:schemeClr val="tx1"/>
                </a:solidFill>
              </a:rPr>
              <a:t>trong</a:t>
            </a:r>
            <a:r>
              <a:rPr lang="en-US" sz="2000" dirty="0" smtClean="0">
                <a:solidFill>
                  <a:schemeClr val="tx1"/>
                </a:solidFill>
              </a:rPr>
              <a:t> implicit rule</a:t>
            </a:r>
          </a:p>
          <a:p>
            <a:pPr marL="0" indent="0">
              <a:buClr>
                <a:srgbClr val="179591"/>
              </a:buClr>
              <a:buNone/>
            </a:pPr>
            <a:r>
              <a:rPr lang="en-US" sz="2000" dirty="0" smtClean="0">
                <a:solidFill>
                  <a:schemeClr val="tx1"/>
                </a:solidFill>
              </a:rPr>
              <a:t>- CC: compile C programs</a:t>
            </a:r>
          </a:p>
          <a:p>
            <a:pPr marL="0" indent="0">
              <a:buClr>
                <a:srgbClr val="179591"/>
              </a:buClr>
              <a:buNone/>
            </a:pPr>
            <a:r>
              <a:rPr lang="en-US" sz="2000" dirty="0" smtClean="0">
                <a:solidFill>
                  <a:schemeClr val="tx1"/>
                </a:solidFill>
              </a:rPr>
              <a:t>- CFLAGS: Extra flags </a:t>
            </a:r>
            <a:r>
              <a:rPr lang="en-US" sz="2000" dirty="0" err="1" smtClean="0">
                <a:solidFill>
                  <a:schemeClr val="tx1"/>
                </a:solidFill>
              </a:rPr>
              <a:t>trong</a:t>
            </a:r>
            <a:r>
              <a:rPr lang="en-US" sz="2000" dirty="0" smtClean="0">
                <a:solidFill>
                  <a:schemeClr val="tx1"/>
                </a:solidFill>
              </a:rPr>
              <a:t> C compiler</a:t>
            </a:r>
            <a:endParaRPr lang="en-US" sz="2000" dirty="0">
              <a:solidFill>
                <a:schemeClr val="tx1"/>
              </a:solidFill>
            </a:endParaRPr>
          </a:p>
          <a:p>
            <a:pPr marL="0" indent="0">
              <a:buClr>
                <a:srgbClr val="179591"/>
              </a:buClr>
              <a:buNone/>
            </a:pPr>
            <a:r>
              <a:rPr lang="en-US" sz="2000" dirty="0" smtClean="0">
                <a:solidFill>
                  <a:schemeClr val="tx1"/>
                </a:solidFill>
              </a:rPr>
              <a:t>- LDFLAGS: Extra flags </a:t>
            </a:r>
            <a:r>
              <a:rPr lang="en-US" sz="2000" dirty="0" err="1" smtClean="0">
                <a:solidFill>
                  <a:schemeClr val="tx1"/>
                </a:solidFill>
              </a:rPr>
              <a:t>để</a:t>
            </a:r>
            <a:r>
              <a:rPr lang="en-US" sz="2000" dirty="0" smtClean="0">
                <a:solidFill>
                  <a:schemeClr val="tx1"/>
                </a:solidFill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</a:rPr>
              <a:t>gọi</a:t>
            </a:r>
            <a:r>
              <a:rPr lang="en-US" sz="2000" dirty="0" smtClean="0">
                <a:solidFill>
                  <a:schemeClr val="tx1"/>
                </a:solidFill>
              </a:rPr>
              <a:t> linker </a:t>
            </a:r>
            <a:r>
              <a:rPr lang="en-US" sz="2000" dirty="0" err="1" smtClean="0">
                <a:solidFill>
                  <a:schemeClr val="tx1"/>
                </a:solidFill>
              </a:rPr>
              <a:t>trong</a:t>
            </a:r>
            <a:r>
              <a:rPr lang="en-US" sz="2000" dirty="0" smtClean="0">
                <a:solidFill>
                  <a:schemeClr val="tx1"/>
                </a:solidFill>
              </a:rPr>
              <a:t> C compile, ‘</a:t>
            </a:r>
            <a:r>
              <a:rPr lang="en-US" sz="2000" dirty="0" err="1" smtClean="0">
                <a:solidFill>
                  <a:schemeClr val="tx1"/>
                </a:solidFill>
              </a:rPr>
              <a:t>ld</a:t>
            </a:r>
            <a:r>
              <a:rPr lang="en-US" sz="2000" dirty="0" smtClean="0">
                <a:solidFill>
                  <a:schemeClr val="tx1"/>
                </a:solidFill>
              </a:rPr>
              <a:t>’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817" y="3053070"/>
            <a:ext cx="3667328" cy="165658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816" y="4792304"/>
            <a:ext cx="3286915" cy="681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9851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0A9FE-8EA4-433F-A128-48D124102437}" type="datetime1">
              <a:rPr lang="en-US" smtClean="0"/>
              <a:t>8/8/2020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4A251-1B43-4CC9-9034-0FF2CEA1A658}" type="slidenum">
              <a:rPr lang="en-US" smtClean="0"/>
              <a:t>11</a:t>
            </a:fld>
            <a:endParaRPr lang="en-US"/>
          </a:p>
        </p:txBody>
      </p:sp>
      <p:sp>
        <p:nvSpPr>
          <p:cNvPr id="5" name="AutoShape 2" descr="https://upload.wikimedia.org/wikipedia/commons/thumb/a/a3/Optical_Network_Spectrum_including_NG-PON2_wavelengths.png/450px-Optical_Network_Spectrum_including_NG-PON2_wavelengths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0" y="0"/>
            <a:ext cx="10972800" cy="6974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1219170" rtl="0" eaLnBrk="1" latinLnBrk="0" hangingPunct="1">
              <a:spcBef>
                <a:spcPct val="0"/>
              </a:spcBef>
              <a:buNone/>
              <a:defRPr sz="4533" kern="1200">
                <a:solidFill>
                  <a:srgbClr val="007E7B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3500" dirty="0" smtClean="0"/>
              <a:t>II. </a:t>
            </a:r>
            <a:r>
              <a:rPr lang="en-US" sz="3500" dirty="0" err="1" smtClean="0"/>
              <a:t>Cấu</a:t>
            </a:r>
            <a:r>
              <a:rPr lang="en-US" sz="3500" dirty="0" smtClean="0"/>
              <a:t> </a:t>
            </a:r>
            <a:r>
              <a:rPr lang="en-US" sz="3500" dirty="0" err="1" smtClean="0"/>
              <a:t>trúc</a:t>
            </a:r>
            <a:r>
              <a:rPr lang="en-US" sz="3500" dirty="0" smtClean="0"/>
              <a:t> </a:t>
            </a:r>
            <a:r>
              <a:rPr lang="en-US" sz="3500" dirty="0" err="1" smtClean="0"/>
              <a:t>Makfile</a:t>
            </a:r>
            <a:endParaRPr lang="en-US" sz="3500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304800" y="732682"/>
            <a:ext cx="10972800" cy="5007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1219170" rtl="0" eaLnBrk="1" latinLnBrk="0" hangingPunct="1">
              <a:spcBef>
                <a:spcPct val="0"/>
              </a:spcBef>
              <a:buNone/>
              <a:defRPr sz="4533" kern="1200">
                <a:solidFill>
                  <a:srgbClr val="007E7B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2800" dirty="0"/>
              <a:t>2</a:t>
            </a:r>
            <a:r>
              <a:rPr lang="en-US" sz="2800" dirty="0" smtClean="0"/>
              <a:t>.1 </a:t>
            </a:r>
            <a:r>
              <a:rPr lang="en-US" sz="2800" dirty="0" err="1" smtClean="0"/>
              <a:t>Thành</a:t>
            </a:r>
            <a:r>
              <a:rPr lang="en-US" sz="2800" dirty="0" smtClean="0"/>
              <a:t> </a:t>
            </a:r>
            <a:r>
              <a:rPr lang="en-US" sz="2800" dirty="0" err="1" smtClean="0"/>
              <a:t>phần</a:t>
            </a:r>
            <a:r>
              <a:rPr lang="en-US" sz="2800" dirty="0" smtClean="0"/>
              <a:t> </a:t>
            </a:r>
            <a:r>
              <a:rPr lang="en-US" sz="2800" dirty="0" err="1" smtClean="0"/>
              <a:t>của</a:t>
            </a:r>
            <a:r>
              <a:rPr lang="en-US" sz="2800" dirty="0" smtClean="0"/>
              <a:t> </a:t>
            </a:r>
            <a:r>
              <a:rPr lang="en-US" sz="2800" dirty="0" err="1" smtClean="0"/>
              <a:t>Makefile</a:t>
            </a:r>
            <a:endParaRPr lang="en-US" sz="2800" dirty="0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368688" y="1427797"/>
            <a:ext cx="10677566" cy="2880473"/>
          </a:xfrm>
        </p:spPr>
        <p:txBody>
          <a:bodyPr>
            <a:normAutofit/>
          </a:bodyPr>
          <a:lstStyle/>
          <a:p>
            <a:pPr marL="0" indent="0">
              <a:buClr>
                <a:srgbClr val="179591"/>
              </a:buClr>
              <a:buNone/>
            </a:pPr>
            <a:r>
              <a:rPr lang="en-US" sz="2000" dirty="0" smtClean="0">
                <a:solidFill>
                  <a:schemeClr val="tx1"/>
                </a:solidFill>
              </a:rPr>
              <a:t>Comment </a:t>
            </a:r>
            <a:r>
              <a:rPr lang="en-US" sz="2000" dirty="0" err="1" smtClean="0">
                <a:solidFill>
                  <a:schemeClr val="tx1"/>
                </a:solidFill>
              </a:rPr>
              <a:t>được</a:t>
            </a:r>
            <a:r>
              <a:rPr lang="en-US" sz="2000" dirty="0" smtClean="0">
                <a:solidFill>
                  <a:schemeClr val="tx1"/>
                </a:solidFill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</a:rPr>
              <a:t>đặt</a:t>
            </a:r>
            <a:r>
              <a:rPr lang="en-US" sz="2000" dirty="0" smtClean="0">
                <a:solidFill>
                  <a:schemeClr val="tx1"/>
                </a:solidFill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</a:rPr>
              <a:t>sau</a:t>
            </a:r>
            <a:r>
              <a:rPr lang="en-US" sz="2000" dirty="0" smtClean="0">
                <a:solidFill>
                  <a:schemeClr val="tx1"/>
                </a:solidFill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</a:rPr>
              <a:t>dấu</a:t>
            </a:r>
            <a:r>
              <a:rPr lang="en-US" sz="2000" dirty="0" smtClean="0">
                <a:solidFill>
                  <a:schemeClr val="tx1"/>
                </a:solidFill>
              </a:rPr>
              <a:t> ‘#’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375" y="2054123"/>
            <a:ext cx="5051469" cy="1525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3646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0A9FE-8EA4-433F-A128-48D124102437}" type="datetime1">
              <a:rPr lang="en-US" smtClean="0"/>
              <a:t>8/8/2020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4A251-1B43-4CC9-9034-0FF2CEA1A658}" type="slidenum">
              <a:rPr lang="en-US" smtClean="0"/>
              <a:t>12</a:t>
            </a:fld>
            <a:endParaRPr lang="en-US"/>
          </a:p>
        </p:txBody>
      </p:sp>
      <p:sp>
        <p:nvSpPr>
          <p:cNvPr id="5" name="AutoShape 2" descr="https://upload.wikimedia.org/wikipedia/commons/thumb/a/a3/Optical_Network_Spectrum_including_NG-PON2_wavelengths.png/450px-Optical_Network_Spectrum_including_NG-PON2_wavelengths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0" y="0"/>
            <a:ext cx="10972800" cy="6974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1219170" rtl="0" eaLnBrk="1" latinLnBrk="0" hangingPunct="1">
              <a:spcBef>
                <a:spcPct val="0"/>
              </a:spcBef>
              <a:buNone/>
              <a:defRPr sz="4533" kern="1200">
                <a:solidFill>
                  <a:srgbClr val="007E7B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3500" dirty="0" smtClean="0"/>
              <a:t>II. </a:t>
            </a:r>
            <a:r>
              <a:rPr lang="en-US" sz="3500" dirty="0" err="1" smtClean="0"/>
              <a:t>Cấu</a:t>
            </a:r>
            <a:r>
              <a:rPr lang="en-US" sz="3500" dirty="0" smtClean="0"/>
              <a:t> </a:t>
            </a:r>
            <a:r>
              <a:rPr lang="en-US" sz="3500" dirty="0" err="1" smtClean="0"/>
              <a:t>trúc</a:t>
            </a:r>
            <a:r>
              <a:rPr lang="en-US" sz="3500" dirty="0" smtClean="0"/>
              <a:t> </a:t>
            </a:r>
            <a:r>
              <a:rPr lang="en-US" sz="3500" dirty="0" err="1" smtClean="0"/>
              <a:t>Makfile</a:t>
            </a:r>
            <a:endParaRPr lang="en-US" sz="3500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304800" y="732682"/>
            <a:ext cx="10972800" cy="5007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1219170" rtl="0" eaLnBrk="1" latinLnBrk="0" hangingPunct="1">
              <a:spcBef>
                <a:spcPct val="0"/>
              </a:spcBef>
              <a:buNone/>
              <a:defRPr sz="4533" kern="1200">
                <a:solidFill>
                  <a:srgbClr val="007E7B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2800" dirty="0"/>
              <a:t>2</a:t>
            </a:r>
            <a:r>
              <a:rPr lang="en-US" sz="2800" dirty="0" smtClean="0"/>
              <a:t>.1 </a:t>
            </a:r>
            <a:r>
              <a:rPr lang="en-US" sz="2800" dirty="0" err="1" smtClean="0"/>
              <a:t>Thành</a:t>
            </a:r>
            <a:r>
              <a:rPr lang="en-US" sz="2800" dirty="0" smtClean="0"/>
              <a:t> </a:t>
            </a:r>
            <a:r>
              <a:rPr lang="en-US" sz="2800" dirty="0" err="1" smtClean="0"/>
              <a:t>phần</a:t>
            </a:r>
            <a:r>
              <a:rPr lang="en-US" sz="2800" dirty="0" smtClean="0"/>
              <a:t> </a:t>
            </a:r>
            <a:r>
              <a:rPr lang="en-US" sz="2800" dirty="0" err="1" smtClean="0"/>
              <a:t>của</a:t>
            </a:r>
            <a:r>
              <a:rPr lang="en-US" sz="2800" dirty="0" smtClean="0"/>
              <a:t> </a:t>
            </a:r>
            <a:r>
              <a:rPr lang="en-US" sz="2800" dirty="0" err="1" smtClean="0"/>
              <a:t>Makefile</a:t>
            </a:r>
            <a:endParaRPr lang="en-US" sz="2800" dirty="0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368688" y="1427797"/>
            <a:ext cx="10677566" cy="4471558"/>
          </a:xfrm>
        </p:spPr>
        <p:txBody>
          <a:bodyPr>
            <a:normAutofit/>
          </a:bodyPr>
          <a:lstStyle/>
          <a:p>
            <a:pPr marL="0" indent="0">
              <a:buClr>
                <a:srgbClr val="179591"/>
              </a:buClr>
              <a:buNone/>
            </a:pPr>
            <a:r>
              <a:rPr lang="en-US" sz="2000" dirty="0" smtClean="0"/>
              <a:t>Conditionals Directives:</a:t>
            </a:r>
          </a:p>
          <a:p>
            <a:pPr marL="0" indent="0">
              <a:buClr>
                <a:srgbClr val="179591"/>
              </a:buClr>
              <a:buNone/>
            </a:pPr>
            <a:endParaRPr lang="en-US" sz="2000" dirty="0"/>
          </a:p>
          <a:p>
            <a:pPr marL="0" indent="0">
              <a:buClr>
                <a:srgbClr val="179591"/>
              </a:buClr>
              <a:buNone/>
            </a:pPr>
            <a:endParaRPr lang="en-US" sz="2000" dirty="0" smtClean="0"/>
          </a:p>
          <a:p>
            <a:pPr marL="0" indent="0">
              <a:buClr>
                <a:srgbClr val="179591"/>
              </a:buClr>
              <a:buNone/>
            </a:pPr>
            <a:endParaRPr lang="en-US" sz="2000" dirty="0" smtClean="0"/>
          </a:p>
          <a:p>
            <a:pPr marL="0" indent="0">
              <a:buClr>
                <a:srgbClr val="179591"/>
              </a:buClr>
              <a:buNone/>
            </a:pPr>
            <a:endParaRPr lang="en-US" sz="2000" dirty="0"/>
          </a:p>
          <a:p>
            <a:pPr marL="0" indent="0">
              <a:buClr>
                <a:srgbClr val="179591"/>
              </a:buClr>
              <a:buNone/>
            </a:pPr>
            <a:endParaRPr lang="en-US" sz="2000" dirty="0" smtClean="0">
              <a:solidFill>
                <a:schemeClr val="tx1"/>
              </a:solidFill>
            </a:endParaRPr>
          </a:p>
          <a:p>
            <a:pPr marL="0" indent="0">
              <a:buClr>
                <a:srgbClr val="179591"/>
              </a:buClr>
              <a:buNone/>
            </a:pPr>
            <a:r>
              <a:rPr lang="en-US" sz="2000" dirty="0"/>
              <a:t>include </a:t>
            </a:r>
            <a:r>
              <a:rPr lang="en-US" sz="2000" dirty="0" smtClean="0"/>
              <a:t>Directive:</a:t>
            </a:r>
          </a:p>
          <a:p>
            <a:pPr marL="0" indent="0">
              <a:buClr>
                <a:srgbClr val="179591"/>
              </a:buClr>
              <a:buNone/>
            </a:pPr>
            <a:endParaRPr lang="en-US" sz="2000" dirty="0"/>
          </a:p>
          <a:p>
            <a:pPr marL="0" indent="0">
              <a:buClr>
                <a:srgbClr val="179591"/>
              </a:buClr>
              <a:buNone/>
            </a:pPr>
            <a:endParaRPr lang="en-US" sz="2000" dirty="0" smtClean="0"/>
          </a:p>
          <a:p>
            <a:pPr marL="0" indent="0">
              <a:buClr>
                <a:srgbClr val="179591"/>
              </a:buClr>
              <a:buNone/>
            </a:pPr>
            <a:endParaRPr lang="en-US" sz="2000" dirty="0"/>
          </a:p>
          <a:p>
            <a:pPr marL="0" indent="0">
              <a:buClr>
                <a:srgbClr val="179591"/>
              </a:buClr>
              <a:buNone/>
            </a:pPr>
            <a:r>
              <a:rPr lang="en-US" sz="2000" dirty="0"/>
              <a:t>override </a:t>
            </a:r>
            <a:r>
              <a:rPr lang="en-US" sz="2000" dirty="0" smtClean="0"/>
              <a:t>Directive:</a:t>
            </a:r>
            <a:endParaRPr lang="en-US" sz="2000" dirty="0"/>
          </a:p>
          <a:p>
            <a:pPr marL="0" indent="0">
              <a:buClr>
                <a:srgbClr val="179591"/>
              </a:buClr>
              <a:buNone/>
            </a:pPr>
            <a:endParaRPr lang="en-US" sz="2000" dirty="0"/>
          </a:p>
          <a:p>
            <a:pPr marL="0" indent="0">
              <a:buClr>
                <a:srgbClr val="179591"/>
              </a:buClr>
              <a:buNone/>
            </a:pPr>
            <a:endParaRPr lang="en-US" sz="2000" dirty="0" smtClean="0">
              <a:solidFill>
                <a:schemeClr val="tx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221" y="1503658"/>
            <a:ext cx="1857375" cy="6572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8251" y="1503658"/>
            <a:ext cx="3429000" cy="1828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45221" y="3753893"/>
            <a:ext cx="1819275" cy="27622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8251" y="3753893"/>
            <a:ext cx="2905125" cy="101917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5221" y="5320665"/>
            <a:ext cx="2105025" cy="100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9854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0A9FE-8EA4-433F-A128-48D124102437}" type="datetime1">
              <a:rPr lang="en-US" smtClean="0"/>
              <a:t>8/8/2020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4A251-1B43-4CC9-9034-0FF2CEA1A658}" type="slidenum">
              <a:rPr lang="en-US" smtClean="0"/>
              <a:t>13</a:t>
            </a:fld>
            <a:endParaRPr lang="en-US"/>
          </a:p>
        </p:txBody>
      </p:sp>
      <p:sp>
        <p:nvSpPr>
          <p:cNvPr id="5" name="AutoShape 2" descr="https://upload.wikimedia.org/wikipedia/commons/thumb/a/a3/Optical_Network_Spectrum_including_NG-PON2_wavelengths.png/450px-Optical_Network_Spectrum_including_NG-PON2_wavelengths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0" y="0"/>
            <a:ext cx="10972800" cy="6974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1219170" rtl="0" eaLnBrk="1" latinLnBrk="0" hangingPunct="1">
              <a:spcBef>
                <a:spcPct val="0"/>
              </a:spcBef>
              <a:buNone/>
              <a:defRPr sz="4533" kern="1200">
                <a:solidFill>
                  <a:srgbClr val="007E7B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3500" dirty="0" smtClean="0"/>
              <a:t>II. </a:t>
            </a:r>
            <a:r>
              <a:rPr lang="en-US" sz="3500" dirty="0" err="1" smtClean="0"/>
              <a:t>Cấu</a:t>
            </a:r>
            <a:r>
              <a:rPr lang="en-US" sz="3500" dirty="0" smtClean="0"/>
              <a:t> </a:t>
            </a:r>
            <a:r>
              <a:rPr lang="en-US" sz="3500" dirty="0" err="1" smtClean="0"/>
              <a:t>trúc</a:t>
            </a:r>
            <a:r>
              <a:rPr lang="en-US" sz="3500" dirty="0" smtClean="0"/>
              <a:t> </a:t>
            </a:r>
            <a:r>
              <a:rPr lang="en-US" sz="3500" dirty="0" err="1" smtClean="0"/>
              <a:t>Makfile</a:t>
            </a:r>
            <a:endParaRPr lang="en-US" sz="3500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304800" y="732682"/>
            <a:ext cx="10972800" cy="5007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1219170" rtl="0" eaLnBrk="1" latinLnBrk="0" hangingPunct="1">
              <a:spcBef>
                <a:spcPct val="0"/>
              </a:spcBef>
              <a:buNone/>
              <a:defRPr sz="4533" kern="1200">
                <a:solidFill>
                  <a:srgbClr val="007E7B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2800" dirty="0" smtClean="0"/>
              <a:t>2.2 </a:t>
            </a:r>
            <a:r>
              <a:rPr lang="en-US" sz="2800" dirty="0" err="1" smtClean="0"/>
              <a:t>Đặt</a:t>
            </a:r>
            <a:r>
              <a:rPr lang="en-US" sz="2800" dirty="0" smtClean="0"/>
              <a:t> </a:t>
            </a:r>
            <a:r>
              <a:rPr lang="en-US" sz="2800" dirty="0" err="1" smtClean="0"/>
              <a:t>tên</a:t>
            </a:r>
            <a:r>
              <a:rPr lang="en-US" sz="2800" dirty="0" smtClean="0"/>
              <a:t> </a:t>
            </a:r>
            <a:r>
              <a:rPr lang="en-US" sz="2800" dirty="0" err="1" smtClean="0"/>
              <a:t>Makefile</a:t>
            </a:r>
            <a:endParaRPr lang="en-US" sz="2800" dirty="0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368688" y="1427797"/>
            <a:ext cx="10677566" cy="2880473"/>
          </a:xfrm>
        </p:spPr>
        <p:txBody>
          <a:bodyPr>
            <a:normAutofit/>
          </a:bodyPr>
          <a:lstStyle/>
          <a:p>
            <a:pPr marL="0" indent="0">
              <a:buClr>
                <a:srgbClr val="179591"/>
              </a:buClr>
              <a:buNone/>
            </a:pPr>
            <a:r>
              <a:rPr lang="en-US" sz="2000" dirty="0" smtClean="0">
                <a:solidFill>
                  <a:schemeClr val="tx1"/>
                </a:solidFill>
              </a:rPr>
              <a:t>- T</a:t>
            </a:r>
            <a:r>
              <a:rPr lang="vi-VN" sz="2000" dirty="0" smtClean="0">
                <a:solidFill>
                  <a:schemeClr val="tx1"/>
                </a:solidFill>
              </a:rPr>
              <a:t>hường </a:t>
            </a:r>
            <a:r>
              <a:rPr lang="vi-VN" sz="2000" dirty="0">
                <a:solidFill>
                  <a:schemeClr val="tx1"/>
                </a:solidFill>
              </a:rPr>
              <a:t>đặt tên makefile là </a:t>
            </a:r>
            <a:r>
              <a:rPr lang="vi-VN" sz="2000" b="1" dirty="0">
                <a:solidFill>
                  <a:schemeClr val="tx1"/>
                </a:solidFill>
              </a:rPr>
              <a:t>makefile</a:t>
            </a:r>
            <a:r>
              <a:rPr lang="vi-VN" sz="2000" dirty="0">
                <a:solidFill>
                  <a:schemeClr val="tx1"/>
                </a:solidFill>
              </a:rPr>
              <a:t> hay </a:t>
            </a:r>
            <a:r>
              <a:rPr lang="vi-VN" sz="2000" b="1" dirty="0">
                <a:solidFill>
                  <a:schemeClr val="tx1"/>
                </a:solidFill>
              </a:rPr>
              <a:t>Makefile</a:t>
            </a:r>
            <a:r>
              <a:rPr lang="vi-VN" sz="2000" dirty="0">
                <a:solidFill>
                  <a:schemeClr val="tx1"/>
                </a:solidFill>
              </a:rPr>
              <a:t>, đó là 2 tên theo chuẩn</a:t>
            </a:r>
            <a:r>
              <a:rPr lang="vi-VN" sz="2000" b="1" dirty="0">
                <a:solidFill>
                  <a:schemeClr val="tx1"/>
                </a:solidFill>
              </a:rPr>
              <a:t> </a:t>
            </a:r>
            <a:r>
              <a:rPr lang="vi-VN" sz="2000" dirty="0">
                <a:solidFill>
                  <a:schemeClr val="tx1"/>
                </a:solidFill>
              </a:rPr>
              <a:t>mà </a:t>
            </a:r>
            <a:r>
              <a:rPr lang="vi-VN" sz="2000" b="1" dirty="0">
                <a:solidFill>
                  <a:schemeClr val="tx1"/>
                </a:solidFill>
              </a:rPr>
              <a:t>make </a:t>
            </a:r>
            <a:r>
              <a:rPr lang="vi-VN" sz="2000" dirty="0">
                <a:solidFill>
                  <a:schemeClr val="tx1"/>
                </a:solidFill>
              </a:rPr>
              <a:t>có thể tìm được </a:t>
            </a:r>
            <a:r>
              <a:rPr lang="vi-VN" sz="2000" dirty="0" smtClean="0">
                <a:solidFill>
                  <a:schemeClr val="tx1"/>
                </a:solidFill>
              </a:rPr>
              <a:t>makefile</a:t>
            </a:r>
            <a:r>
              <a:rPr lang="en-US" sz="2000" dirty="0" smtClean="0">
                <a:solidFill>
                  <a:schemeClr val="tx1"/>
                </a:solidFill>
              </a:rPr>
              <a:t>.</a:t>
            </a:r>
          </a:p>
          <a:p>
            <a:pPr marL="0" indent="0">
              <a:buClr>
                <a:srgbClr val="179591"/>
              </a:buClr>
              <a:buNone/>
            </a:pPr>
            <a:r>
              <a:rPr lang="en-US" sz="2000" dirty="0" smtClean="0">
                <a:solidFill>
                  <a:schemeClr val="tx1"/>
                </a:solidFill>
              </a:rPr>
              <a:t>- </a:t>
            </a:r>
            <a:r>
              <a:rPr lang="en-US" sz="2000" dirty="0" err="1" smtClean="0">
                <a:solidFill>
                  <a:schemeClr val="tx1"/>
                </a:solidFill>
              </a:rPr>
              <a:t>Có</a:t>
            </a:r>
            <a:r>
              <a:rPr lang="en-US" sz="2000" dirty="0" smtClean="0">
                <a:solidFill>
                  <a:schemeClr val="tx1"/>
                </a:solidFill>
              </a:rPr>
              <a:t> </a:t>
            </a:r>
            <a:r>
              <a:rPr lang="en-US" sz="2000" dirty="0">
                <a:solidFill>
                  <a:schemeClr val="tx1"/>
                </a:solidFill>
              </a:rPr>
              <a:t>1 </a:t>
            </a:r>
            <a:r>
              <a:rPr lang="en-US" sz="2000" dirty="0" err="1">
                <a:solidFill>
                  <a:schemeClr val="tx1"/>
                </a:solidFill>
              </a:rPr>
              <a:t>tên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cũng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là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chuẩn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của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GNUMake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nữa</a:t>
            </a:r>
            <a:r>
              <a:rPr lang="en-US" sz="2000" dirty="0">
                <a:solidFill>
                  <a:schemeClr val="tx1"/>
                </a:solidFill>
              </a:rPr>
              <a:t>, </a:t>
            </a:r>
            <a:r>
              <a:rPr lang="en-US" sz="2000" dirty="0" err="1">
                <a:solidFill>
                  <a:schemeClr val="tx1"/>
                </a:solidFill>
              </a:rPr>
              <a:t>đó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là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CNUmake</a:t>
            </a:r>
            <a:r>
              <a:rPr lang="en-US" sz="2000" dirty="0">
                <a:solidFill>
                  <a:schemeClr val="tx1"/>
                </a:solidFill>
              </a:rPr>
              <a:t>. </a:t>
            </a:r>
            <a:r>
              <a:rPr lang="en-US" sz="2000" dirty="0" err="1">
                <a:solidFill>
                  <a:schemeClr val="tx1"/>
                </a:solidFill>
              </a:rPr>
              <a:t>Tuy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nhiên</a:t>
            </a:r>
            <a:r>
              <a:rPr lang="en-US" sz="2000" dirty="0">
                <a:solidFill>
                  <a:schemeClr val="tx1"/>
                </a:solidFill>
              </a:rPr>
              <a:t>, </a:t>
            </a:r>
            <a:r>
              <a:rPr lang="en-US" sz="2000" dirty="0" err="1">
                <a:solidFill>
                  <a:schemeClr val="tx1"/>
                </a:solidFill>
              </a:rPr>
              <a:t>nếu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sử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dụng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tên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này</a:t>
            </a:r>
            <a:r>
              <a:rPr lang="en-US" sz="2000" dirty="0">
                <a:solidFill>
                  <a:schemeClr val="tx1"/>
                </a:solidFill>
              </a:rPr>
              <a:t>, </a:t>
            </a:r>
            <a:r>
              <a:rPr lang="en-US" sz="2000" dirty="0" err="1">
                <a:solidFill>
                  <a:schemeClr val="tx1"/>
                </a:solidFill>
              </a:rPr>
              <a:t>có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một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số</a:t>
            </a:r>
            <a:r>
              <a:rPr lang="en-US" sz="2000" dirty="0">
                <a:solidFill>
                  <a:schemeClr val="tx1"/>
                </a:solidFill>
              </a:rPr>
              <a:t> version </a:t>
            </a:r>
            <a:r>
              <a:rPr lang="en-US" sz="2000" dirty="0" err="1">
                <a:solidFill>
                  <a:schemeClr val="tx1"/>
                </a:solidFill>
              </a:rPr>
              <a:t>của</a:t>
            </a:r>
            <a:r>
              <a:rPr lang="en-US" sz="2000" dirty="0">
                <a:solidFill>
                  <a:schemeClr val="tx1"/>
                </a:solidFill>
              </a:rPr>
              <a:t> make </a:t>
            </a:r>
            <a:r>
              <a:rPr lang="en-US" sz="2000" dirty="0" err="1">
                <a:solidFill>
                  <a:schemeClr val="tx1"/>
                </a:solidFill>
              </a:rPr>
              <a:t>không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</a:rPr>
              <a:t>thể</a:t>
            </a:r>
            <a:r>
              <a:rPr lang="en-US" sz="2000" dirty="0" smtClean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tìm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thấy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</a:rPr>
              <a:t>makefile</a:t>
            </a:r>
            <a:r>
              <a:rPr lang="en-US" sz="2000" dirty="0" smtClean="0">
                <a:solidFill>
                  <a:schemeClr val="tx1"/>
                </a:solidFill>
              </a:rPr>
              <a:t>.</a:t>
            </a:r>
          </a:p>
          <a:p>
            <a:pPr marL="0" indent="0">
              <a:buClr>
                <a:srgbClr val="179591"/>
              </a:buClr>
              <a:buNone/>
            </a:pPr>
            <a:r>
              <a:rPr lang="en-US" sz="2000" dirty="0" smtClean="0">
                <a:solidFill>
                  <a:schemeClr val="tx1"/>
                </a:solidFill>
              </a:rPr>
              <a:t>- </a:t>
            </a:r>
            <a:r>
              <a:rPr lang="en-US" sz="2000" dirty="0" err="1">
                <a:solidFill>
                  <a:schemeClr val="tx1"/>
                </a:solidFill>
              </a:rPr>
              <a:t>C</a:t>
            </a:r>
            <a:r>
              <a:rPr lang="en-US" sz="2000" dirty="0" err="1" smtClean="0">
                <a:solidFill>
                  <a:schemeClr val="tx1"/>
                </a:solidFill>
              </a:rPr>
              <a:t>ó</a:t>
            </a:r>
            <a:r>
              <a:rPr lang="en-US" sz="2000" dirty="0" smtClean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thể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đặt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tên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khác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cho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makefile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của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mình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và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khiến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cho</a:t>
            </a:r>
            <a:r>
              <a:rPr lang="en-US" sz="2000" dirty="0">
                <a:solidFill>
                  <a:schemeClr val="tx1"/>
                </a:solidFill>
              </a:rPr>
              <a:t> make </a:t>
            </a:r>
            <a:r>
              <a:rPr lang="en-US" sz="2000" dirty="0" err="1">
                <a:solidFill>
                  <a:schemeClr val="tx1"/>
                </a:solidFill>
              </a:rPr>
              <a:t>vẫn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có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thể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tìm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thấy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makefile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đó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bằng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cách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thêm</a:t>
            </a:r>
            <a:r>
              <a:rPr lang="en-US" sz="2000" dirty="0">
                <a:solidFill>
                  <a:schemeClr val="tx1"/>
                </a:solidFill>
              </a:rPr>
              <a:t> option –f=&lt;name </a:t>
            </a:r>
            <a:r>
              <a:rPr lang="en-US" sz="2000" dirty="0" err="1">
                <a:solidFill>
                  <a:schemeClr val="tx1"/>
                </a:solidFill>
              </a:rPr>
              <a:t>makefile</a:t>
            </a:r>
            <a:r>
              <a:rPr lang="en-US" sz="2000" dirty="0">
                <a:solidFill>
                  <a:schemeClr val="tx1"/>
                </a:solidFill>
              </a:rPr>
              <a:t>&gt;</a:t>
            </a:r>
            <a:endParaRPr lang="en-US" sz="2000" dirty="0" smtClean="0">
              <a:solidFill>
                <a:schemeClr val="tx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131" y="3675932"/>
            <a:ext cx="7179183" cy="708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4112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0A9FE-8EA4-433F-A128-48D124102437}" type="datetime1">
              <a:rPr lang="en-US" smtClean="0"/>
              <a:t>8/8/2020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4A251-1B43-4CC9-9034-0FF2CEA1A658}" type="slidenum">
              <a:rPr lang="en-US" smtClean="0"/>
              <a:t>14</a:t>
            </a:fld>
            <a:endParaRPr lang="en-US"/>
          </a:p>
        </p:txBody>
      </p:sp>
      <p:sp>
        <p:nvSpPr>
          <p:cNvPr id="5" name="AutoShape 2" descr="https://upload.wikimedia.org/wikipedia/commons/thumb/a/a3/Optical_Network_Spectrum_including_NG-PON2_wavelengths.png/450px-Optical_Network_Spectrum_including_NG-PON2_wavelengths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0" y="0"/>
            <a:ext cx="10972800" cy="6974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1219170" rtl="0" eaLnBrk="1" latinLnBrk="0" hangingPunct="1">
              <a:spcBef>
                <a:spcPct val="0"/>
              </a:spcBef>
              <a:buNone/>
              <a:defRPr sz="4533" kern="1200">
                <a:solidFill>
                  <a:srgbClr val="007E7B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3500" dirty="0" smtClean="0"/>
              <a:t>II. </a:t>
            </a:r>
            <a:r>
              <a:rPr lang="en-US" sz="3500" dirty="0" err="1" smtClean="0"/>
              <a:t>Cấu</a:t>
            </a:r>
            <a:r>
              <a:rPr lang="en-US" sz="3500" dirty="0" smtClean="0"/>
              <a:t> </a:t>
            </a:r>
            <a:r>
              <a:rPr lang="en-US" sz="3500" dirty="0" err="1" smtClean="0"/>
              <a:t>trúc</a:t>
            </a:r>
            <a:r>
              <a:rPr lang="en-US" sz="3500" dirty="0" smtClean="0"/>
              <a:t> </a:t>
            </a:r>
            <a:r>
              <a:rPr lang="en-US" sz="3500" dirty="0" err="1" smtClean="0"/>
              <a:t>Makfile</a:t>
            </a:r>
            <a:endParaRPr lang="en-US" sz="3500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304800" y="732682"/>
            <a:ext cx="10972800" cy="5007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1219170" rtl="0" eaLnBrk="1" latinLnBrk="0" hangingPunct="1">
              <a:spcBef>
                <a:spcPct val="0"/>
              </a:spcBef>
              <a:buNone/>
              <a:defRPr sz="4533" kern="1200">
                <a:solidFill>
                  <a:srgbClr val="007E7B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2800" dirty="0" smtClean="0"/>
              <a:t>2.3 </a:t>
            </a:r>
            <a:r>
              <a:rPr lang="en-US" sz="2800" dirty="0" err="1" smtClean="0"/>
              <a:t>Ví</a:t>
            </a:r>
            <a:r>
              <a:rPr lang="en-US" sz="2800" dirty="0" smtClean="0"/>
              <a:t> </a:t>
            </a:r>
            <a:r>
              <a:rPr lang="en-US" sz="2800" dirty="0" err="1" smtClean="0"/>
              <a:t>dụ</a:t>
            </a:r>
            <a:endParaRPr lang="en-US" sz="28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8847" y="1374085"/>
            <a:ext cx="2825641" cy="141827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6868" y="305149"/>
            <a:ext cx="4389386" cy="531890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9689" y="2802971"/>
            <a:ext cx="2878827" cy="124011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09689" y="4118752"/>
            <a:ext cx="2834799" cy="150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7328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0A9FE-8EA4-433F-A128-48D124102437}" type="datetime1">
              <a:rPr lang="en-US" smtClean="0"/>
              <a:t>8/8/2020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4A251-1B43-4CC9-9034-0FF2CEA1A658}" type="slidenum">
              <a:rPr lang="en-US" smtClean="0"/>
              <a:t>15</a:t>
            </a:fld>
            <a:endParaRPr lang="en-US"/>
          </a:p>
        </p:txBody>
      </p:sp>
      <p:sp>
        <p:nvSpPr>
          <p:cNvPr id="5" name="AutoShape 2" descr="https://upload.wikimedia.org/wikipedia/commons/thumb/a/a3/Optical_Network_Spectrum_including_NG-PON2_wavelengths.png/450px-Optical_Network_Spectrum_including_NG-PON2_wavelengths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304800" y="732682"/>
            <a:ext cx="10972800" cy="5007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1219170" rtl="0" eaLnBrk="1" latinLnBrk="0" hangingPunct="1">
              <a:spcBef>
                <a:spcPct val="0"/>
              </a:spcBef>
              <a:buNone/>
              <a:defRPr sz="4533" kern="1200">
                <a:solidFill>
                  <a:srgbClr val="007E7B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2800" dirty="0" smtClean="0"/>
              <a:t>3.1 </a:t>
            </a:r>
            <a:r>
              <a:rPr lang="en-US" sz="2800" dirty="0" err="1" smtClean="0"/>
              <a:t>Điểm</a:t>
            </a:r>
            <a:r>
              <a:rPr lang="en-US" sz="2800" dirty="0" smtClean="0"/>
              <a:t> </a:t>
            </a:r>
            <a:r>
              <a:rPr lang="en-US" sz="2800" dirty="0" err="1" smtClean="0"/>
              <a:t>khác</a:t>
            </a:r>
            <a:r>
              <a:rPr lang="en-US" sz="2800" dirty="0" smtClean="0"/>
              <a:t> </a:t>
            </a:r>
            <a:r>
              <a:rPr lang="en-US" sz="2800" dirty="0" err="1" smtClean="0"/>
              <a:t>nhau</a:t>
            </a:r>
            <a:r>
              <a:rPr lang="en-US" sz="2800" dirty="0" smtClean="0"/>
              <a:t> </a:t>
            </a:r>
            <a:r>
              <a:rPr lang="en-US" sz="2800" dirty="0" err="1" smtClean="0"/>
              <a:t>giữa</a:t>
            </a:r>
            <a:r>
              <a:rPr lang="en-US" sz="2800" dirty="0" smtClean="0"/>
              <a:t> shell script </a:t>
            </a:r>
            <a:r>
              <a:rPr lang="en-US" sz="2800" dirty="0" err="1" smtClean="0"/>
              <a:t>và</a:t>
            </a:r>
            <a:r>
              <a:rPr lang="en-US" sz="2800" dirty="0" smtClean="0"/>
              <a:t> </a:t>
            </a:r>
            <a:r>
              <a:rPr lang="en-US" sz="2800" dirty="0" err="1" smtClean="0"/>
              <a:t>Makefile</a:t>
            </a:r>
            <a:endParaRPr lang="en-US" sz="2800" dirty="0" smtClean="0"/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0" y="0"/>
            <a:ext cx="10972800" cy="6974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1219170" rtl="0" eaLnBrk="1" latinLnBrk="0" hangingPunct="1">
              <a:spcBef>
                <a:spcPct val="0"/>
              </a:spcBef>
              <a:buNone/>
              <a:defRPr sz="4533" kern="1200">
                <a:solidFill>
                  <a:srgbClr val="007E7B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3500" dirty="0" smtClean="0"/>
              <a:t>III. </a:t>
            </a:r>
            <a:r>
              <a:rPr lang="en-US" sz="3500" dirty="0" err="1" smtClean="0"/>
              <a:t>Một</a:t>
            </a:r>
            <a:r>
              <a:rPr lang="en-US" sz="3500" dirty="0" smtClean="0"/>
              <a:t> </a:t>
            </a:r>
            <a:r>
              <a:rPr lang="en-US" sz="3500" dirty="0" err="1" smtClean="0"/>
              <a:t>số</a:t>
            </a:r>
            <a:r>
              <a:rPr lang="en-US" sz="3500" dirty="0" smtClean="0"/>
              <a:t> </a:t>
            </a:r>
            <a:r>
              <a:rPr lang="en-US" sz="3500" dirty="0" err="1" smtClean="0"/>
              <a:t>vấn</a:t>
            </a:r>
            <a:r>
              <a:rPr lang="en-US" sz="3500" dirty="0" smtClean="0"/>
              <a:t> </a:t>
            </a:r>
            <a:r>
              <a:rPr lang="en-US" sz="3500" dirty="0" err="1" smtClean="0"/>
              <a:t>đề</a:t>
            </a:r>
            <a:r>
              <a:rPr lang="en-US" sz="3500" dirty="0" smtClean="0"/>
              <a:t> </a:t>
            </a:r>
            <a:r>
              <a:rPr lang="en-US" sz="3500" dirty="0" err="1" smtClean="0"/>
              <a:t>khác</a:t>
            </a:r>
            <a:endParaRPr lang="en-US" sz="35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258" y="1472903"/>
            <a:ext cx="2816942" cy="358405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781" y="1910424"/>
            <a:ext cx="3529819" cy="1829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105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0A9FE-8EA4-433F-A128-48D124102437}" type="datetime1">
              <a:rPr lang="en-US" smtClean="0"/>
              <a:t>8/8/2020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4A251-1B43-4CC9-9034-0FF2CEA1A658}" type="slidenum">
              <a:rPr lang="en-US" smtClean="0"/>
              <a:t>16</a:t>
            </a:fld>
            <a:endParaRPr lang="en-US"/>
          </a:p>
        </p:txBody>
      </p:sp>
      <p:sp>
        <p:nvSpPr>
          <p:cNvPr id="5" name="AutoShape 2" descr="https://upload.wikimedia.org/wikipedia/commons/thumb/a/a3/Optical_Network_Spectrum_including_NG-PON2_wavelengths.png/450px-Optical_Network_Spectrum_including_NG-PON2_wavelengths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304800" y="732682"/>
            <a:ext cx="10972800" cy="5007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1219170" rtl="0" eaLnBrk="1" latinLnBrk="0" hangingPunct="1">
              <a:spcBef>
                <a:spcPct val="0"/>
              </a:spcBef>
              <a:buNone/>
              <a:defRPr sz="4533" kern="1200">
                <a:solidFill>
                  <a:srgbClr val="007E7B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2800" dirty="0" smtClean="0"/>
              <a:t>3.2 </a:t>
            </a:r>
            <a:r>
              <a:rPr lang="en-US" sz="2800" dirty="0" smtClean="0"/>
              <a:t>make </a:t>
            </a:r>
            <a:r>
              <a:rPr lang="en-US" sz="2800" dirty="0" err="1" smtClean="0"/>
              <a:t>bị</a:t>
            </a:r>
            <a:r>
              <a:rPr lang="en-US" sz="2800" dirty="0" smtClean="0"/>
              <a:t> </a:t>
            </a:r>
            <a:r>
              <a:rPr lang="en-US" sz="2800" dirty="0" err="1" smtClean="0"/>
              <a:t>lỗi</a:t>
            </a:r>
            <a:r>
              <a:rPr lang="en-US" sz="2800" dirty="0" smtClean="0"/>
              <a:t> </a:t>
            </a:r>
            <a:r>
              <a:rPr lang="en-US" sz="2800" i="1" dirty="0" smtClean="0"/>
              <a:t>out of date</a:t>
            </a:r>
            <a:endParaRPr lang="en-US" sz="2800" i="1" dirty="0" smtClean="0"/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0" y="0"/>
            <a:ext cx="10972800" cy="6974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1219170" rtl="0" eaLnBrk="1" latinLnBrk="0" hangingPunct="1">
              <a:spcBef>
                <a:spcPct val="0"/>
              </a:spcBef>
              <a:buNone/>
              <a:defRPr sz="4533" kern="1200">
                <a:solidFill>
                  <a:srgbClr val="007E7B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3500" dirty="0" smtClean="0"/>
              <a:t>III. </a:t>
            </a:r>
            <a:r>
              <a:rPr lang="en-US" sz="3500" dirty="0" err="1" smtClean="0"/>
              <a:t>Một</a:t>
            </a:r>
            <a:r>
              <a:rPr lang="en-US" sz="3500" dirty="0" smtClean="0"/>
              <a:t> </a:t>
            </a:r>
            <a:r>
              <a:rPr lang="en-US" sz="3500" dirty="0" err="1" smtClean="0"/>
              <a:t>số</a:t>
            </a:r>
            <a:r>
              <a:rPr lang="en-US" sz="3500" dirty="0" smtClean="0"/>
              <a:t> </a:t>
            </a:r>
            <a:r>
              <a:rPr lang="en-US" sz="3500" dirty="0" err="1" smtClean="0"/>
              <a:t>vấn</a:t>
            </a:r>
            <a:r>
              <a:rPr lang="en-US" sz="3500" dirty="0" smtClean="0"/>
              <a:t> </a:t>
            </a:r>
            <a:r>
              <a:rPr lang="en-US" sz="3500" dirty="0" err="1" smtClean="0"/>
              <a:t>đề</a:t>
            </a:r>
            <a:r>
              <a:rPr lang="en-US" sz="3500" dirty="0" smtClean="0"/>
              <a:t> </a:t>
            </a:r>
            <a:r>
              <a:rPr lang="en-US" sz="3500" dirty="0" err="1" smtClean="0"/>
              <a:t>khác</a:t>
            </a:r>
            <a:endParaRPr lang="en-US" sz="3500" dirty="0"/>
          </a:p>
        </p:txBody>
      </p:sp>
    </p:spTree>
    <p:extLst>
      <p:ext uri="{BB962C8B-B14F-4D97-AF65-F5344CB8AC3E}">
        <p14:creationId xmlns:p14="http://schemas.microsoft.com/office/powerpoint/2010/main" val="3490561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0A9FE-8EA4-433F-A128-48D124102437}" type="datetime1">
              <a:rPr lang="en-US" smtClean="0"/>
              <a:t>8/8/2020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4A251-1B43-4CC9-9034-0FF2CEA1A658}" type="slidenum">
              <a:rPr lang="en-US" smtClean="0"/>
              <a:t>17</a:t>
            </a:fld>
            <a:endParaRPr lang="en-US"/>
          </a:p>
        </p:txBody>
      </p:sp>
      <p:sp>
        <p:nvSpPr>
          <p:cNvPr id="5" name="AutoShape 2" descr="https://upload.wikimedia.org/wikipedia/commons/thumb/a/a3/Optical_Network_Spectrum_including_NG-PON2_wavelengths.png/450px-Optical_Network_Spectrum_including_NG-PON2_wavelengths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304800" y="732682"/>
            <a:ext cx="10972800" cy="5007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1219170" rtl="0" eaLnBrk="1" latinLnBrk="0" hangingPunct="1">
              <a:spcBef>
                <a:spcPct val="0"/>
              </a:spcBef>
              <a:buNone/>
              <a:defRPr sz="4533" kern="1200">
                <a:solidFill>
                  <a:srgbClr val="007E7B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2800" dirty="0" smtClean="0"/>
              <a:t>3.2 </a:t>
            </a:r>
            <a:r>
              <a:rPr lang="en-US" sz="2800" dirty="0" err="1" smtClean="0"/>
              <a:t>Cách</a:t>
            </a:r>
            <a:r>
              <a:rPr lang="en-US" sz="2800" dirty="0" smtClean="0"/>
              <a:t> </a:t>
            </a:r>
            <a:r>
              <a:rPr lang="en-US" sz="2800" dirty="0" err="1" smtClean="0"/>
              <a:t>thêm</a:t>
            </a:r>
            <a:r>
              <a:rPr lang="en-US" sz="2800" dirty="0" smtClean="0"/>
              <a:t> 1 macro </a:t>
            </a:r>
            <a:r>
              <a:rPr lang="en-US" sz="2800" dirty="0" err="1" smtClean="0"/>
              <a:t>trước</a:t>
            </a:r>
            <a:r>
              <a:rPr lang="en-US" sz="2800" dirty="0" smtClean="0"/>
              <a:t> pre-process </a:t>
            </a:r>
            <a:r>
              <a:rPr lang="en-US" sz="2800" dirty="0" err="1" smtClean="0"/>
              <a:t>trong</a:t>
            </a:r>
            <a:r>
              <a:rPr lang="en-US" sz="2800" dirty="0" smtClean="0"/>
              <a:t> </a:t>
            </a:r>
            <a:r>
              <a:rPr lang="en-US" sz="2800" dirty="0" err="1" smtClean="0"/>
              <a:t>Makefile</a:t>
            </a:r>
            <a:endParaRPr lang="en-US" sz="2800" dirty="0" smtClean="0"/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0" y="0"/>
            <a:ext cx="10972800" cy="6974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1219170" rtl="0" eaLnBrk="1" latinLnBrk="0" hangingPunct="1">
              <a:spcBef>
                <a:spcPct val="0"/>
              </a:spcBef>
              <a:buNone/>
              <a:defRPr sz="4533" kern="1200">
                <a:solidFill>
                  <a:srgbClr val="007E7B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3500" dirty="0" smtClean="0"/>
              <a:t>III. </a:t>
            </a:r>
            <a:r>
              <a:rPr lang="en-US" sz="3500" dirty="0" err="1" smtClean="0"/>
              <a:t>Một</a:t>
            </a:r>
            <a:r>
              <a:rPr lang="en-US" sz="3500" dirty="0" smtClean="0"/>
              <a:t> </a:t>
            </a:r>
            <a:r>
              <a:rPr lang="en-US" sz="3500" dirty="0" err="1" smtClean="0"/>
              <a:t>số</a:t>
            </a:r>
            <a:r>
              <a:rPr lang="en-US" sz="3500" dirty="0" smtClean="0"/>
              <a:t> </a:t>
            </a:r>
            <a:r>
              <a:rPr lang="en-US" sz="3500" dirty="0" err="1" smtClean="0"/>
              <a:t>vấn</a:t>
            </a:r>
            <a:r>
              <a:rPr lang="en-US" sz="3500" dirty="0" smtClean="0"/>
              <a:t> </a:t>
            </a:r>
            <a:r>
              <a:rPr lang="en-US" sz="3500" dirty="0" err="1" smtClean="0"/>
              <a:t>đề</a:t>
            </a:r>
            <a:r>
              <a:rPr lang="en-US" sz="3500" dirty="0" smtClean="0"/>
              <a:t> </a:t>
            </a:r>
            <a:r>
              <a:rPr lang="en-US" sz="3500" dirty="0" err="1" smtClean="0"/>
              <a:t>khác</a:t>
            </a:r>
            <a:endParaRPr lang="en-US" sz="3500" dirty="0"/>
          </a:p>
        </p:txBody>
      </p:sp>
    </p:spTree>
    <p:extLst>
      <p:ext uri="{BB962C8B-B14F-4D97-AF65-F5344CB8AC3E}">
        <p14:creationId xmlns:p14="http://schemas.microsoft.com/office/powerpoint/2010/main" val="1387087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0A9FE-8EA4-433F-A128-48D124102437}" type="datetime1">
              <a:rPr lang="en-US" smtClean="0"/>
              <a:t>8/8/2020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4A251-1B43-4CC9-9034-0FF2CEA1A658}" type="slidenum">
              <a:rPr lang="en-US" smtClean="0"/>
              <a:t>18</a:t>
            </a:fld>
            <a:endParaRPr lang="en-US"/>
          </a:p>
        </p:txBody>
      </p:sp>
      <p:sp>
        <p:nvSpPr>
          <p:cNvPr id="5" name="AutoShape 2" descr="https://upload.wikimedia.org/wikipedia/commons/thumb/a/a3/Optical_Network_Spectrum_including_NG-PON2_wavelengths.png/450px-Optical_Network_Spectrum_including_NG-PON2_wavelengths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304800" y="732682"/>
            <a:ext cx="10972800" cy="5007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1219170" rtl="0" eaLnBrk="1" latinLnBrk="0" hangingPunct="1">
              <a:spcBef>
                <a:spcPct val="0"/>
              </a:spcBef>
              <a:buNone/>
              <a:defRPr sz="4533" kern="1200">
                <a:solidFill>
                  <a:srgbClr val="007E7B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2800" dirty="0" smtClean="0"/>
              <a:t>3.3 </a:t>
            </a:r>
            <a:r>
              <a:rPr lang="en-US" sz="2800" dirty="0" err="1" smtClean="0"/>
              <a:t>Cách</a:t>
            </a:r>
            <a:r>
              <a:rPr lang="en-US" sz="2800" dirty="0" smtClean="0"/>
              <a:t> </a:t>
            </a:r>
            <a:r>
              <a:rPr lang="en-US" sz="2800" dirty="0" err="1" smtClean="0"/>
              <a:t>liên</a:t>
            </a:r>
            <a:r>
              <a:rPr lang="en-US" sz="2800" dirty="0" smtClean="0"/>
              <a:t> </a:t>
            </a:r>
            <a:r>
              <a:rPr lang="en-US" sz="2800" dirty="0" err="1" smtClean="0"/>
              <a:t>kết</a:t>
            </a:r>
            <a:r>
              <a:rPr lang="en-US" sz="2800" dirty="0" smtClean="0"/>
              <a:t> </a:t>
            </a:r>
            <a:r>
              <a:rPr lang="en-US" sz="2800" dirty="0" err="1" smtClean="0"/>
              <a:t>nhiều</a:t>
            </a:r>
            <a:r>
              <a:rPr lang="en-US" sz="2800" dirty="0" smtClean="0"/>
              <a:t> </a:t>
            </a:r>
            <a:r>
              <a:rPr lang="en-US" sz="2800" dirty="0" err="1" smtClean="0"/>
              <a:t>Makefile</a:t>
            </a:r>
            <a:endParaRPr lang="en-US" sz="2800" dirty="0" smtClean="0"/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0" y="0"/>
            <a:ext cx="10972800" cy="6974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1219170" rtl="0" eaLnBrk="1" latinLnBrk="0" hangingPunct="1">
              <a:spcBef>
                <a:spcPct val="0"/>
              </a:spcBef>
              <a:buNone/>
              <a:defRPr sz="4533" kern="1200">
                <a:solidFill>
                  <a:srgbClr val="007E7B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3500" dirty="0" smtClean="0"/>
              <a:t>III. </a:t>
            </a:r>
            <a:r>
              <a:rPr lang="en-US" sz="3500" dirty="0" err="1" smtClean="0"/>
              <a:t>Một</a:t>
            </a:r>
            <a:r>
              <a:rPr lang="en-US" sz="3500" dirty="0" smtClean="0"/>
              <a:t> </a:t>
            </a:r>
            <a:r>
              <a:rPr lang="en-US" sz="3500" dirty="0" err="1" smtClean="0"/>
              <a:t>số</a:t>
            </a:r>
            <a:r>
              <a:rPr lang="en-US" sz="3500" dirty="0" smtClean="0"/>
              <a:t> </a:t>
            </a:r>
            <a:r>
              <a:rPr lang="en-US" sz="3500" dirty="0" err="1" smtClean="0"/>
              <a:t>vấn</a:t>
            </a:r>
            <a:r>
              <a:rPr lang="en-US" sz="3500" dirty="0" smtClean="0"/>
              <a:t> </a:t>
            </a:r>
            <a:r>
              <a:rPr lang="en-US" sz="3500" dirty="0" err="1" smtClean="0"/>
              <a:t>đề</a:t>
            </a:r>
            <a:r>
              <a:rPr lang="en-US" sz="3500" dirty="0" smtClean="0"/>
              <a:t> </a:t>
            </a:r>
            <a:r>
              <a:rPr lang="en-US" sz="3500" dirty="0" err="1" smtClean="0"/>
              <a:t>khác</a:t>
            </a:r>
            <a:endParaRPr lang="en-US" sz="3500" dirty="0"/>
          </a:p>
        </p:txBody>
      </p:sp>
      <p:sp>
        <p:nvSpPr>
          <p:cNvPr id="10" name="TextBox 9"/>
          <p:cNvSpPr txBox="1"/>
          <p:nvPr/>
        </p:nvSpPr>
        <p:spPr>
          <a:xfrm>
            <a:off x="460375" y="1500804"/>
            <a:ext cx="3863652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179591"/>
              </a:buClr>
            </a:pPr>
            <a:r>
              <a:rPr lang="en-US" sz="2500" dirty="0" smtClean="0"/>
              <a:t>- ONU-ID: 0-253</a:t>
            </a:r>
          </a:p>
          <a:p>
            <a:pPr>
              <a:buClr>
                <a:srgbClr val="179591"/>
              </a:buClr>
            </a:pPr>
            <a:r>
              <a:rPr lang="en-US" sz="2500" dirty="0" smtClean="0"/>
              <a:t>- Message-ID: Type of message</a:t>
            </a:r>
          </a:p>
          <a:p>
            <a:pPr>
              <a:buClr>
                <a:srgbClr val="179591"/>
              </a:buClr>
            </a:pPr>
            <a:r>
              <a:rPr lang="en-US" sz="2500" dirty="0" smtClean="0"/>
              <a:t>- Data: contains GTC message</a:t>
            </a:r>
          </a:p>
          <a:p>
            <a:pPr>
              <a:buClr>
                <a:srgbClr val="179591"/>
              </a:buClr>
            </a:pPr>
            <a:r>
              <a:rPr lang="en-US" sz="2500" dirty="0" smtClean="0"/>
              <a:t>- CRC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1218213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04800" y="6010275"/>
            <a:ext cx="609600" cy="365125"/>
          </a:xfrm>
        </p:spPr>
        <p:txBody>
          <a:bodyPr/>
          <a:lstStyle/>
          <a:p>
            <a:r>
              <a:rPr lang="en-US" dirty="0"/>
              <a:t>33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8534400" y="6010275"/>
            <a:ext cx="1422400" cy="365125"/>
          </a:xfrm>
        </p:spPr>
        <p:txBody>
          <a:bodyPr/>
          <a:lstStyle/>
          <a:p>
            <a:fld id="{052A5B4C-8120-485D-9480-16E411C10128}" type="datetime1">
              <a:rPr lang="en-US" smtClean="0">
                <a:solidFill>
                  <a:srgbClr val="189A92"/>
                </a:solidFill>
              </a:rPr>
              <a:t>8/8/2020</a:t>
            </a:fld>
            <a:endParaRPr lang="en-US" dirty="0">
              <a:solidFill>
                <a:srgbClr val="189A92"/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016000" y="6010275"/>
            <a:ext cx="3860800" cy="365125"/>
          </a:xfrm>
        </p:spPr>
        <p:txBody>
          <a:bodyPr/>
          <a:lstStyle/>
          <a:p>
            <a:r>
              <a:rPr lang="vi-VN" dirty="0">
                <a:solidFill>
                  <a:srgbClr val="189A92"/>
                </a:solidFill>
              </a:rPr>
              <a:t>Báo cáo thử việc</a:t>
            </a:r>
            <a:endParaRPr lang="en-US" dirty="0">
              <a:solidFill>
                <a:srgbClr val="189A92"/>
              </a:solidFill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219456" y="2659745"/>
            <a:ext cx="11727543" cy="1026884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4000" b="1" dirty="0">
                <a:solidFill>
                  <a:srgbClr val="189A9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TRÂN TRỌNG CẢM ƠN</a:t>
            </a:r>
          </a:p>
        </p:txBody>
      </p:sp>
    </p:spTree>
    <p:extLst>
      <p:ext uri="{BB962C8B-B14F-4D97-AF65-F5344CB8AC3E}">
        <p14:creationId xmlns:p14="http://schemas.microsoft.com/office/powerpoint/2010/main" val="3926000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CONTENT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71500" indent="-571500">
              <a:buAutoNum type="romanUcPeriod"/>
            </a:pPr>
            <a:r>
              <a:rPr lang="en-US" sz="3200" dirty="0" err="1" smtClean="0"/>
              <a:t>Giới</a:t>
            </a:r>
            <a:r>
              <a:rPr lang="en-US" sz="3200" dirty="0" smtClean="0"/>
              <a:t> </a:t>
            </a:r>
            <a:r>
              <a:rPr lang="en-US" sz="3200" dirty="0" err="1" smtClean="0"/>
              <a:t>thiệu</a:t>
            </a:r>
            <a:endParaRPr lang="en-US" sz="3200" dirty="0" smtClean="0"/>
          </a:p>
          <a:p>
            <a:pPr marL="571500" indent="-571500">
              <a:buFont typeface="Wingdings" pitchFamily="2" charset="2"/>
              <a:buAutoNum type="romanUcPeriod"/>
            </a:pPr>
            <a:r>
              <a:rPr lang="en-US" sz="3200" dirty="0" err="1" smtClean="0"/>
              <a:t>Cấu</a:t>
            </a:r>
            <a:r>
              <a:rPr lang="en-US" sz="3200" dirty="0" smtClean="0"/>
              <a:t> </a:t>
            </a:r>
            <a:r>
              <a:rPr lang="en-US" sz="3200" dirty="0" err="1" smtClean="0"/>
              <a:t>trúc</a:t>
            </a:r>
            <a:r>
              <a:rPr lang="en-US" sz="3200" dirty="0" smtClean="0"/>
              <a:t> </a:t>
            </a:r>
            <a:r>
              <a:rPr lang="en-US" sz="3200" dirty="0" err="1" smtClean="0"/>
              <a:t>Makefile</a:t>
            </a:r>
            <a:endParaRPr lang="en-US" sz="3200" dirty="0" smtClean="0"/>
          </a:p>
          <a:p>
            <a:pPr marL="571500" indent="-571500">
              <a:buFont typeface="Wingdings" pitchFamily="2" charset="2"/>
              <a:buAutoNum type="romanUcPeriod"/>
            </a:pPr>
            <a:r>
              <a:rPr lang="en-US" sz="3200" dirty="0" err="1" smtClean="0"/>
              <a:t>Một</a:t>
            </a:r>
            <a:r>
              <a:rPr lang="en-US" sz="3200" dirty="0" smtClean="0"/>
              <a:t> </a:t>
            </a:r>
            <a:r>
              <a:rPr lang="en-US" sz="3200" dirty="0" err="1" smtClean="0"/>
              <a:t>số</a:t>
            </a:r>
            <a:r>
              <a:rPr lang="en-US" sz="3200" dirty="0" smtClean="0"/>
              <a:t> </a:t>
            </a:r>
            <a:r>
              <a:rPr lang="en-US" sz="3200" dirty="0" err="1" smtClean="0"/>
              <a:t>vấn</a:t>
            </a:r>
            <a:r>
              <a:rPr lang="en-US" sz="3200" dirty="0" smtClean="0"/>
              <a:t> </a:t>
            </a:r>
            <a:r>
              <a:rPr lang="en-US" sz="3200" dirty="0" err="1" smtClean="0"/>
              <a:t>đề</a:t>
            </a:r>
            <a:r>
              <a:rPr lang="en-US" sz="3200" dirty="0" smtClean="0"/>
              <a:t> </a:t>
            </a:r>
            <a:r>
              <a:rPr lang="en-US" sz="3200" dirty="0" err="1" smtClean="0"/>
              <a:t>khác</a:t>
            </a:r>
            <a:endParaRPr lang="en-US" sz="3200" dirty="0"/>
          </a:p>
          <a:p>
            <a:pPr marL="571500" indent="-571500">
              <a:buFont typeface="Wingdings" pitchFamily="2" charset="2"/>
              <a:buAutoNum type="romanUcPeriod"/>
            </a:pPr>
            <a:endParaRPr lang="en-US" sz="3200" dirty="0"/>
          </a:p>
          <a:p>
            <a:pPr marL="571500" indent="-571500">
              <a:buFont typeface="Wingdings" pitchFamily="2" charset="2"/>
              <a:buAutoNum type="romanUcPeriod"/>
            </a:pPr>
            <a:endParaRPr lang="en-US" sz="3200" dirty="0"/>
          </a:p>
          <a:p>
            <a:pPr marL="571500" indent="-571500">
              <a:buAutoNum type="romanUcPeriod"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0A9FE-8EA4-433F-A128-48D124102437}" type="datetime1">
              <a:rPr lang="en-US" smtClean="0"/>
              <a:t>8/8/2020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4A251-1B43-4CC9-9034-0FF2CEA1A65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8045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972800" cy="697424"/>
          </a:xfrm>
        </p:spPr>
        <p:txBody>
          <a:bodyPr>
            <a:normAutofit/>
          </a:bodyPr>
          <a:lstStyle/>
          <a:p>
            <a:r>
              <a:rPr lang="en-US" sz="3500" dirty="0"/>
              <a:t>I. </a:t>
            </a:r>
            <a:r>
              <a:rPr lang="en-US" sz="3500" dirty="0" err="1" smtClean="0"/>
              <a:t>Giới</a:t>
            </a:r>
            <a:r>
              <a:rPr lang="en-US" sz="3500" dirty="0" smtClean="0"/>
              <a:t> </a:t>
            </a:r>
            <a:r>
              <a:rPr lang="en-US" sz="3500" dirty="0" err="1" smtClean="0"/>
              <a:t>thiệu</a:t>
            </a:r>
            <a:endParaRPr lang="en-US" sz="35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0A9FE-8EA4-433F-A128-48D124102437}" type="datetime1">
              <a:rPr lang="en-US" smtClean="0"/>
              <a:t>8/8/2020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4A251-1B43-4CC9-9034-0FF2CEA1A658}" type="slidenum">
              <a:rPr lang="en-US" smtClean="0"/>
              <a:t>3</a:t>
            </a:fld>
            <a:endParaRPr lang="en-US"/>
          </a:p>
        </p:txBody>
      </p:sp>
      <p:sp>
        <p:nvSpPr>
          <p:cNvPr id="5" name="AutoShape 2" descr="https://upload.wikimedia.org/wikipedia/commons/thumb/a/a3/Optical_Network_Spectrum_including_NG-PON2_wavelengths.png/450px-Optical_Network_Spectrum_including_NG-PON2_wavelengths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304800" y="732682"/>
            <a:ext cx="10972800" cy="5007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1219170" rtl="0" eaLnBrk="1" latinLnBrk="0" hangingPunct="1">
              <a:spcBef>
                <a:spcPct val="0"/>
              </a:spcBef>
              <a:buNone/>
              <a:defRPr sz="4533" kern="1200">
                <a:solidFill>
                  <a:srgbClr val="007E7B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2800" dirty="0" smtClean="0"/>
              <a:t>1.1 </a:t>
            </a:r>
            <a:r>
              <a:rPr lang="en-US" sz="2800" dirty="0" err="1" smtClean="0"/>
              <a:t>Đặt</a:t>
            </a:r>
            <a:r>
              <a:rPr lang="en-US" sz="2800" dirty="0" smtClean="0"/>
              <a:t> </a:t>
            </a:r>
            <a:r>
              <a:rPr lang="en-US" sz="2800" dirty="0" err="1" smtClean="0"/>
              <a:t>vấn</a:t>
            </a:r>
            <a:r>
              <a:rPr lang="en-US" sz="2800" dirty="0" smtClean="0"/>
              <a:t> </a:t>
            </a:r>
            <a:r>
              <a:rPr lang="en-US" sz="2800" dirty="0" err="1" smtClean="0"/>
              <a:t>đề</a:t>
            </a:r>
            <a:endParaRPr lang="en-US" sz="2800" dirty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60375" y="1463599"/>
            <a:ext cx="9263728" cy="401068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vi-VN" sz="2000" b="1" dirty="0"/>
              <a:t>Những vấn đề khi biên dịch</a:t>
            </a:r>
            <a:r>
              <a:rPr lang="vi-VN" sz="2000" dirty="0"/>
              <a:t/>
            </a:r>
            <a:br>
              <a:rPr lang="vi-VN" sz="2000" dirty="0"/>
            </a:br>
            <a:r>
              <a:rPr lang="vi-VN" sz="2000" dirty="0"/>
              <a:t>+ Một chương trình đơn giản =&gt; chỉ có một vài file</a:t>
            </a:r>
            <a:br>
              <a:rPr lang="vi-VN" sz="2000" dirty="0"/>
            </a:br>
            <a:r>
              <a:rPr lang="vi-VN" sz="2000" dirty="0"/>
              <a:t>+ Một chương trình “không đơn giản”</a:t>
            </a:r>
            <a:br>
              <a:rPr lang="vi-VN" sz="2000" dirty="0"/>
            </a:br>
            <a:r>
              <a:rPr lang="vi-VN" sz="2000" dirty="0"/>
              <a:t>     - Nhiều dòng lệnh</a:t>
            </a:r>
            <a:br>
              <a:rPr lang="vi-VN" sz="2000" dirty="0"/>
            </a:br>
            <a:r>
              <a:rPr lang="vi-VN" sz="2000" dirty="0"/>
              <a:t>     - Nhiều module</a:t>
            </a:r>
            <a:br>
              <a:rPr lang="vi-VN" sz="2000" dirty="0"/>
            </a:br>
            <a:r>
              <a:rPr lang="vi-VN" sz="2000" dirty="0"/>
              <a:t>     - Nhiều người tham gia viết</a:t>
            </a:r>
            <a:br>
              <a:rPr lang="vi-VN" sz="2000" dirty="0"/>
            </a:br>
            <a:r>
              <a:rPr lang="vi-VN" sz="2000" dirty="0"/>
              <a:t/>
            </a:r>
            <a:br>
              <a:rPr lang="vi-VN" sz="2000" dirty="0"/>
            </a:br>
            <a:r>
              <a:rPr lang="vi-VN" sz="2000" b="1" dirty="0"/>
              <a:t>Vấn đề xảy ra:</a:t>
            </a:r>
            <a:r>
              <a:rPr lang="vi-VN" sz="2000" dirty="0"/>
              <a:t/>
            </a:r>
            <a:br>
              <a:rPr lang="vi-VN" sz="2000" dirty="0"/>
            </a:br>
            <a:r>
              <a:rPr lang="vi-VN" sz="2000" dirty="0"/>
              <a:t>+ Khó quản lý một file </a:t>
            </a:r>
            <a:r>
              <a:rPr lang="vi-VN" sz="2000" dirty="0" smtClean="0"/>
              <a:t>lớn</a:t>
            </a:r>
            <a:r>
              <a:rPr lang="vi-VN" sz="2000" dirty="0"/>
              <a:t/>
            </a:r>
            <a:br>
              <a:rPr lang="vi-VN" sz="2000" dirty="0"/>
            </a:br>
            <a:r>
              <a:rPr lang="vi-VN" sz="2000" dirty="0"/>
              <a:t>+ Mỗi thay đổi cần thời gian biên dịch lâu</a:t>
            </a:r>
            <a:br>
              <a:rPr lang="vi-VN" sz="2000" dirty="0"/>
            </a:br>
            <a:r>
              <a:rPr lang="vi-VN" sz="2000" dirty="0"/>
              <a:t>+ Nhiều người lập trình không thể thay đổi cùng một file đồng thời</a:t>
            </a:r>
            <a:br>
              <a:rPr lang="vi-VN" sz="2000" dirty="0"/>
            </a:br>
            <a:r>
              <a:rPr lang="vi-VN" sz="2000" dirty="0"/>
              <a:t>+ Chương trình được phân ra thành nhiều module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2569967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972800" cy="697424"/>
          </a:xfrm>
        </p:spPr>
        <p:txBody>
          <a:bodyPr>
            <a:normAutofit/>
          </a:bodyPr>
          <a:lstStyle/>
          <a:p>
            <a:r>
              <a:rPr lang="en-US" sz="3500" dirty="0"/>
              <a:t>I. </a:t>
            </a:r>
            <a:r>
              <a:rPr lang="en-US" sz="3500" dirty="0" err="1" smtClean="0"/>
              <a:t>Giới</a:t>
            </a:r>
            <a:r>
              <a:rPr lang="en-US" sz="3500" dirty="0" smtClean="0"/>
              <a:t> </a:t>
            </a:r>
            <a:r>
              <a:rPr lang="en-US" sz="3500" dirty="0" err="1" smtClean="0"/>
              <a:t>thiệu</a:t>
            </a:r>
            <a:endParaRPr lang="en-US" sz="35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0A9FE-8EA4-433F-A128-48D124102437}" type="datetime1">
              <a:rPr lang="en-US" smtClean="0"/>
              <a:t>8/8/2020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4A251-1B43-4CC9-9034-0FF2CEA1A658}" type="slidenum">
              <a:rPr lang="en-US" smtClean="0"/>
              <a:t>4</a:t>
            </a:fld>
            <a:endParaRPr lang="en-US"/>
          </a:p>
        </p:txBody>
      </p:sp>
      <p:sp>
        <p:nvSpPr>
          <p:cNvPr id="5" name="AutoShape 2" descr="https://upload.wikimedia.org/wikipedia/commons/thumb/a/a3/Optical_Network_Spectrum_including_NG-PON2_wavelengths.png/450px-Optical_Network_Spectrum_including_NG-PON2_wavelengths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304800" y="732682"/>
            <a:ext cx="10972800" cy="5007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1219170" rtl="0" eaLnBrk="1" latinLnBrk="0" hangingPunct="1">
              <a:spcBef>
                <a:spcPct val="0"/>
              </a:spcBef>
              <a:buNone/>
              <a:defRPr sz="4533" kern="1200">
                <a:solidFill>
                  <a:srgbClr val="007E7B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2800" dirty="0" smtClean="0"/>
              <a:t>1.2 </a:t>
            </a:r>
            <a:r>
              <a:rPr lang="en-US" sz="2800" dirty="0" err="1" smtClean="0"/>
              <a:t>Giải</a:t>
            </a:r>
            <a:r>
              <a:rPr lang="en-US" sz="2800" dirty="0" smtClean="0"/>
              <a:t> </a:t>
            </a:r>
            <a:r>
              <a:rPr lang="en-US" sz="2800" dirty="0" err="1" smtClean="0"/>
              <a:t>pháp</a:t>
            </a:r>
            <a:endParaRPr lang="en-US" sz="2800" dirty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60375" y="3715186"/>
            <a:ext cx="5702710" cy="18902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smtClean="0"/>
              <a:t>- </a:t>
            </a:r>
            <a:r>
              <a:rPr lang="en-US" sz="2000" dirty="0" err="1" smtClean="0"/>
              <a:t>Makefile</a:t>
            </a:r>
            <a:r>
              <a:rPr lang="en-US" sz="2000" dirty="0" smtClean="0"/>
              <a:t> </a:t>
            </a:r>
            <a:r>
              <a:rPr lang="en-US" sz="2000" dirty="0" err="1"/>
              <a:t>là</a:t>
            </a:r>
            <a:r>
              <a:rPr lang="en-US" sz="2000" dirty="0"/>
              <a:t> </a:t>
            </a:r>
            <a:r>
              <a:rPr lang="en-US" sz="2000" dirty="0" err="1"/>
              <a:t>một</a:t>
            </a:r>
            <a:r>
              <a:rPr lang="en-US" sz="2000" dirty="0"/>
              <a:t> file </a:t>
            </a:r>
            <a:r>
              <a:rPr lang="en-US" sz="2000" dirty="0" err="1"/>
              <a:t>dạng</a:t>
            </a:r>
            <a:r>
              <a:rPr lang="en-US" sz="2000" dirty="0"/>
              <a:t> </a:t>
            </a:r>
            <a:r>
              <a:rPr lang="en-US" sz="2000" b="1" dirty="0"/>
              <a:t>script</a:t>
            </a:r>
            <a:r>
              <a:rPr lang="en-US" sz="2000" dirty="0"/>
              <a:t> </a:t>
            </a:r>
            <a:r>
              <a:rPr lang="en-US" sz="2000" dirty="0" err="1"/>
              <a:t>chứa</a:t>
            </a:r>
            <a:r>
              <a:rPr lang="en-US" sz="2000" dirty="0"/>
              <a:t> </a:t>
            </a:r>
            <a:r>
              <a:rPr lang="en-US" sz="2000" dirty="0" err="1"/>
              <a:t>các</a:t>
            </a:r>
            <a:r>
              <a:rPr lang="en-US" sz="2000" dirty="0"/>
              <a:t> </a:t>
            </a:r>
            <a:r>
              <a:rPr lang="en-US" sz="2000" dirty="0" err="1"/>
              <a:t>thông</a:t>
            </a:r>
            <a:r>
              <a:rPr lang="en-US" sz="2000" dirty="0"/>
              <a:t> tin:</a:t>
            </a:r>
            <a:br>
              <a:rPr lang="en-US" sz="2000" dirty="0"/>
            </a:br>
            <a:r>
              <a:rPr lang="en-US" sz="2000" dirty="0"/>
              <a:t>    - </a:t>
            </a:r>
            <a:r>
              <a:rPr lang="en-US" sz="2000" dirty="0" err="1"/>
              <a:t>Cấu</a:t>
            </a:r>
            <a:r>
              <a:rPr lang="en-US" sz="2000" dirty="0"/>
              <a:t> </a:t>
            </a:r>
            <a:r>
              <a:rPr lang="en-US" sz="2000" dirty="0" err="1"/>
              <a:t>trúc</a:t>
            </a:r>
            <a:r>
              <a:rPr lang="en-US" sz="2000" dirty="0"/>
              <a:t> project (file, </a:t>
            </a:r>
            <a:r>
              <a:rPr lang="en-US" sz="2000" dirty="0" err="1"/>
              <a:t>sự</a:t>
            </a:r>
            <a:r>
              <a:rPr lang="en-US" sz="2000" dirty="0"/>
              <a:t> </a:t>
            </a:r>
            <a:r>
              <a:rPr lang="en-US" sz="2000" dirty="0" err="1"/>
              <a:t>phụ</a:t>
            </a:r>
            <a:r>
              <a:rPr lang="en-US" sz="2000" dirty="0"/>
              <a:t> </a:t>
            </a:r>
            <a:r>
              <a:rPr lang="en-US" sz="2000" dirty="0" err="1"/>
              <a:t>thuộc</a:t>
            </a:r>
            <a:r>
              <a:rPr lang="en-US" sz="2000" dirty="0"/>
              <a:t>)</a:t>
            </a:r>
            <a:br>
              <a:rPr lang="en-US" sz="2000" dirty="0"/>
            </a:br>
            <a:r>
              <a:rPr lang="en-US" sz="2000" dirty="0"/>
              <a:t>    - </a:t>
            </a:r>
            <a:r>
              <a:rPr lang="en-US" sz="2000" dirty="0" err="1"/>
              <a:t>Các</a:t>
            </a:r>
            <a:r>
              <a:rPr lang="en-US" sz="2000" dirty="0"/>
              <a:t> </a:t>
            </a:r>
            <a:r>
              <a:rPr lang="en-US" sz="2000" dirty="0" err="1"/>
              <a:t>lệnh</a:t>
            </a:r>
            <a:r>
              <a:rPr lang="en-US" sz="2000" dirty="0"/>
              <a:t> </a:t>
            </a:r>
            <a:r>
              <a:rPr lang="en-US" sz="2000" dirty="0" err="1"/>
              <a:t>để</a:t>
            </a:r>
            <a:r>
              <a:rPr lang="en-US" sz="2000" dirty="0"/>
              <a:t> </a:t>
            </a:r>
            <a:r>
              <a:rPr lang="en-US" sz="2000" dirty="0" err="1"/>
              <a:t>tạo</a:t>
            </a:r>
            <a:r>
              <a:rPr lang="en-US" sz="2000" dirty="0"/>
              <a:t> file</a:t>
            </a:r>
            <a:br>
              <a:rPr lang="en-US" sz="2000" dirty="0"/>
            </a:br>
            <a:r>
              <a:rPr lang="en-US" sz="2000" dirty="0"/>
              <a:t>-</a:t>
            </a:r>
            <a:r>
              <a:rPr lang="en-US" sz="2000" dirty="0" smtClean="0"/>
              <a:t> </a:t>
            </a:r>
            <a:r>
              <a:rPr lang="en-US" sz="2000" dirty="0" err="1"/>
              <a:t>Lệnh</a:t>
            </a:r>
            <a:r>
              <a:rPr lang="en-US" sz="2000" dirty="0"/>
              <a:t> </a:t>
            </a:r>
            <a:r>
              <a:rPr lang="en-US" sz="2000" b="1" dirty="0"/>
              <a:t>make</a:t>
            </a:r>
            <a:r>
              <a:rPr lang="en-US" sz="2000" dirty="0"/>
              <a:t> </a:t>
            </a:r>
            <a:r>
              <a:rPr lang="en-US" sz="2000" dirty="0" err="1"/>
              <a:t>sẽ</a:t>
            </a:r>
            <a:r>
              <a:rPr lang="en-US" sz="2000" dirty="0"/>
              <a:t> </a:t>
            </a:r>
            <a:r>
              <a:rPr lang="en-US" sz="2000" dirty="0" err="1"/>
              <a:t>đọc</a:t>
            </a:r>
            <a:r>
              <a:rPr lang="en-US" sz="2000" dirty="0"/>
              <a:t> </a:t>
            </a:r>
            <a:r>
              <a:rPr lang="en-US" sz="2000" dirty="0" err="1"/>
              <a:t>nội</a:t>
            </a:r>
            <a:r>
              <a:rPr lang="en-US" sz="2000" dirty="0"/>
              <a:t> dung </a:t>
            </a:r>
            <a:r>
              <a:rPr lang="en-US" sz="2000" dirty="0" err="1"/>
              <a:t>Makefile</a:t>
            </a:r>
            <a:r>
              <a:rPr lang="en-US" sz="2000" dirty="0"/>
              <a:t>, </a:t>
            </a:r>
            <a:r>
              <a:rPr lang="en-US" sz="2000" dirty="0" err="1"/>
              <a:t>hiểu</a:t>
            </a:r>
            <a:r>
              <a:rPr lang="en-US" sz="2000" dirty="0"/>
              <a:t> </a:t>
            </a:r>
            <a:r>
              <a:rPr lang="en-US" sz="2000" dirty="0" err="1"/>
              <a:t>kiến</a:t>
            </a:r>
            <a:r>
              <a:rPr lang="en-US" sz="2000" dirty="0"/>
              <a:t> </a:t>
            </a:r>
            <a:r>
              <a:rPr lang="en-US" sz="2000" dirty="0" err="1"/>
              <a:t>trúc</a:t>
            </a:r>
            <a:r>
              <a:rPr lang="en-US" sz="2000" dirty="0"/>
              <a:t> </a:t>
            </a:r>
            <a:r>
              <a:rPr lang="en-US" sz="2000" dirty="0" err="1"/>
              <a:t>của</a:t>
            </a:r>
            <a:r>
              <a:rPr lang="en-US" sz="2000" dirty="0"/>
              <a:t> project </a:t>
            </a:r>
            <a:r>
              <a:rPr lang="en-US" sz="2000" dirty="0" err="1"/>
              <a:t>và</a:t>
            </a:r>
            <a:r>
              <a:rPr lang="en-US" sz="2000" dirty="0"/>
              <a:t> </a:t>
            </a:r>
            <a:r>
              <a:rPr lang="en-US" sz="2000" dirty="0" err="1"/>
              <a:t>thực</a:t>
            </a:r>
            <a:r>
              <a:rPr lang="en-US" sz="2000" dirty="0"/>
              <a:t> </a:t>
            </a:r>
            <a:r>
              <a:rPr lang="en-US" sz="2000" dirty="0" err="1"/>
              <a:t>thi</a:t>
            </a:r>
            <a:r>
              <a:rPr lang="en-US" sz="2000" dirty="0"/>
              <a:t> </a:t>
            </a:r>
            <a:r>
              <a:rPr lang="en-US" sz="2000" dirty="0" err="1"/>
              <a:t>các</a:t>
            </a:r>
            <a:r>
              <a:rPr lang="en-US" sz="2000" dirty="0"/>
              <a:t> </a:t>
            </a:r>
            <a:r>
              <a:rPr lang="en-US" sz="2000" dirty="0" err="1"/>
              <a:t>lệnh</a:t>
            </a:r>
            <a:endParaRPr lang="en-US" sz="2000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460375" y="1420097"/>
            <a:ext cx="5702710" cy="18902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189" indent="-457189" algn="l" defTabSz="1219170" rtl="0" eaLnBrk="1" latinLnBrk="0" hangingPunct="1">
              <a:spcBef>
                <a:spcPct val="20000"/>
              </a:spcBef>
              <a:buClr>
                <a:srgbClr val="007E7B"/>
              </a:buClr>
              <a:buFont typeface="Wingdings" pitchFamily="2" charset="2"/>
              <a:buChar char="§"/>
              <a:defRPr sz="3333" kern="1200">
                <a:solidFill>
                  <a:srgbClr val="4F5153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990575" indent="-380990" algn="l" defTabSz="1219170" rtl="0" eaLnBrk="1" latinLnBrk="0" hangingPunct="1">
              <a:spcBef>
                <a:spcPct val="20000"/>
              </a:spcBef>
              <a:buClr>
                <a:srgbClr val="007E7B"/>
              </a:buClr>
              <a:buFont typeface="Wingdings" pitchFamily="2" charset="2"/>
              <a:buChar char="§"/>
              <a:defRPr sz="3200" kern="1200">
                <a:solidFill>
                  <a:schemeClr val="accent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1523962" indent="-304792" algn="l" defTabSz="1219170" rtl="0" eaLnBrk="1" latinLnBrk="0" hangingPunct="1">
              <a:spcBef>
                <a:spcPct val="20000"/>
              </a:spcBef>
              <a:buClr>
                <a:srgbClr val="007E7B"/>
              </a:buClr>
              <a:buFont typeface="Wingdings" pitchFamily="2" charset="2"/>
              <a:buChar char="§"/>
              <a:defRPr sz="3067" kern="1200">
                <a:solidFill>
                  <a:schemeClr val="accent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2133547" indent="-304792" algn="l" defTabSz="1219170" rtl="0" eaLnBrk="1" latinLnBrk="0" hangingPunct="1">
              <a:spcBef>
                <a:spcPct val="20000"/>
              </a:spcBef>
              <a:buClr>
                <a:srgbClr val="007E7B"/>
              </a:buClr>
              <a:buFont typeface="Wingdings" pitchFamily="2" charset="2"/>
              <a:buChar char="§"/>
              <a:defRPr sz="2933" kern="1200">
                <a:solidFill>
                  <a:schemeClr val="accent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743131" indent="-304792" algn="l" defTabSz="1219170" rtl="0" eaLnBrk="1" latinLnBrk="0" hangingPunct="1">
              <a:spcBef>
                <a:spcPct val="20000"/>
              </a:spcBef>
              <a:buClr>
                <a:srgbClr val="007E7B"/>
              </a:buClr>
              <a:buFont typeface="Wingdings" pitchFamily="2" charset="2"/>
              <a:buChar char="§"/>
              <a:defRPr sz="2800" kern="1200">
                <a:solidFill>
                  <a:schemeClr val="accent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 err="1"/>
              <a:t>Giải</a:t>
            </a:r>
            <a:r>
              <a:rPr lang="en-US" sz="2000" b="1" dirty="0"/>
              <a:t> </a:t>
            </a:r>
            <a:r>
              <a:rPr lang="en-US" sz="2000" b="1" dirty="0" err="1"/>
              <a:t>pháp</a:t>
            </a:r>
            <a:r>
              <a:rPr lang="en-US" sz="2000" dirty="0"/>
              <a:t>: chia project </a:t>
            </a:r>
            <a:r>
              <a:rPr lang="en-US" sz="2000" dirty="0" err="1"/>
              <a:t>ra</a:t>
            </a:r>
            <a:r>
              <a:rPr lang="en-US" sz="2000" dirty="0"/>
              <a:t> </a:t>
            </a:r>
            <a:r>
              <a:rPr lang="en-US" sz="2000" dirty="0" err="1"/>
              <a:t>thành</a:t>
            </a:r>
            <a:r>
              <a:rPr lang="en-US" sz="2000" dirty="0"/>
              <a:t> </a:t>
            </a:r>
            <a:r>
              <a:rPr lang="en-US" sz="2000" dirty="0" err="1"/>
              <a:t>nhiều</a:t>
            </a:r>
            <a:r>
              <a:rPr lang="en-US" sz="2000" dirty="0"/>
              <a:t> file</a:t>
            </a:r>
            <a:br>
              <a:rPr lang="en-US" sz="2000" dirty="0"/>
            </a:br>
            <a:r>
              <a:rPr lang="en-US" sz="2000" b="1" dirty="0" err="1"/>
              <a:t>Mục</a:t>
            </a:r>
            <a:r>
              <a:rPr lang="en-US" sz="2000" b="1" dirty="0"/>
              <a:t> </a:t>
            </a:r>
            <a:r>
              <a:rPr lang="en-US" sz="2000" b="1" dirty="0" err="1"/>
              <a:t>tiêu</a:t>
            </a:r>
            <a:r>
              <a:rPr lang="en-US" sz="2000" b="1" dirty="0"/>
              <a:t>: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/>
              <a:t>+ Chia </a:t>
            </a:r>
            <a:r>
              <a:rPr lang="en-US" sz="2000" dirty="0" err="1"/>
              <a:t>thành</a:t>
            </a:r>
            <a:r>
              <a:rPr lang="en-US" sz="2000" dirty="0"/>
              <a:t> </a:t>
            </a:r>
            <a:r>
              <a:rPr lang="en-US" sz="2000" dirty="0" err="1"/>
              <a:t>các</a:t>
            </a:r>
            <a:r>
              <a:rPr lang="en-US" sz="2000" dirty="0"/>
              <a:t> module </a:t>
            </a:r>
            <a:r>
              <a:rPr lang="en-US" sz="2000" dirty="0" err="1"/>
              <a:t>một</a:t>
            </a:r>
            <a:r>
              <a:rPr lang="en-US" sz="2000" dirty="0"/>
              <a:t> </a:t>
            </a:r>
            <a:r>
              <a:rPr lang="en-US" sz="2000" dirty="0" err="1"/>
              <a:t>cách</a:t>
            </a:r>
            <a:r>
              <a:rPr lang="en-US" sz="2000" dirty="0"/>
              <a:t> </a:t>
            </a:r>
            <a:r>
              <a:rPr lang="en-US" sz="2000" dirty="0" err="1"/>
              <a:t>đúng</a:t>
            </a:r>
            <a:r>
              <a:rPr lang="en-US" sz="2000" dirty="0"/>
              <a:t> </a:t>
            </a:r>
            <a:r>
              <a:rPr lang="en-US" sz="2000" dirty="0" err="1"/>
              <a:t>đắn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/>
              <a:t>+ </a:t>
            </a:r>
            <a:r>
              <a:rPr lang="en-US" sz="2000" dirty="0" err="1"/>
              <a:t>Thời</a:t>
            </a:r>
            <a:r>
              <a:rPr lang="en-US" sz="2000" dirty="0"/>
              <a:t> </a:t>
            </a:r>
            <a:r>
              <a:rPr lang="en-US" sz="2000" dirty="0" err="1"/>
              <a:t>gian</a:t>
            </a:r>
            <a:r>
              <a:rPr lang="en-US" sz="2000" dirty="0"/>
              <a:t> </a:t>
            </a:r>
            <a:r>
              <a:rPr lang="en-US" sz="2000" dirty="0" err="1"/>
              <a:t>biên</a:t>
            </a:r>
            <a:r>
              <a:rPr lang="en-US" sz="2000" dirty="0"/>
              <a:t> </a:t>
            </a:r>
            <a:r>
              <a:rPr lang="en-US" sz="2000" dirty="0" err="1"/>
              <a:t>dịch</a:t>
            </a:r>
            <a:r>
              <a:rPr lang="en-US" sz="2000" dirty="0"/>
              <a:t> </a:t>
            </a:r>
            <a:r>
              <a:rPr lang="en-US" sz="2000" dirty="0" err="1"/>
              <a:t>ngắn</a:t>
            </a:r>
            <a:r>
              <a:rPr lang="en-US" sz="2000" dirty="0"/>
              <a:t> </a:t>
            </a:r>
            <a:r>
              <a:rPr lang="en-US" sz="2000" dirty="0" err="1"/>
              <a:t>nếu</a:t>
            </a:r>
            <a:r>
              <a:rPr lang="en-US" sz="2000" dirty="0"/>
              <a:t> </a:t>
            </a:r>
            <a:r>
              <a:rPr lang="en-US" sz="2000" dirty="0" err="1"/>
              <a:t>có</a:t>
            </a:r>
            <a:r>
              <a:rPr lang="en-US" sz="2000" dirty="0"/>
              <a:t> </a:t>
            </a:r>
            <a:r>
              <a:rPr lang="en-US" sz="2000" dirty="0" err="1"/>
              <a:t>sự</a:t>
            </a:r>
            <a:r>
              <a:rPr lang="en-US" sz="2000" dirty="0"/>
              <a:t> </a:t>
            </a:r>
            <a:r>
              <a:rPr lang="en-US" sz="2000" dirty="0" err="1"/>
              <a:t>thay</a:t>
            </a:r>
            <a:r>
              <a:rPr lang="en-US" sz="2000" dirty="0"/>
              <a:t> </a:t>
            </a:r>
            <a:r>
              <a:rPr lang="en-US" sz="2000" dirty="0" err="1"/>
              <a:t>đổi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/>
              <a:t>+ </a:t>
            </a:r>
            <a:r>
              <a:rPr lang="en-US" sz="2000" dirty="0" err="1"/>
              <a:t>Dễ</a:t>
            </a:r>
            <a:r>
              <a:rPr lang="en-US" sz="2000" dirty="0"/>
              <a:t> </a:t>
            </a:r>
            <a:r>
              <a:rPr lang="en-US" sz="2000" dirty="0" err="1"/>
              <a:t>dàng</a:t>
            </a:r>
            <a:r>
              <a:rPr lang="en-US" sz="2000" dirty="0"/>
              <a:t> </a:t>
            </a:r>
            <a:r>
              <a:rPr lang="en-US" sz="2000" dirty="0" err="1"/>
              <a:t>bảo</a:t>
            </a:r>
            <a:r>
              <a:rPr lang="en-US" sz="2000" dirty="0"/>
              <a:t> </a:t>
            </a:r>
            <a:r>
              <a:rPr lang="en-US" sz="2000" dirty="0" err="1"/>
              <a:t>trì</a:t>
            </a:r>
            <a:r>
              <a:rPr lang="en-US" sz="2000" dirty="0"/>
              <a:t> </a:t>
            </a:r>
            <a:r>
              <a:rPr lang="en-US" sz="2000" dirty="0" err="1"/>
              <a:t>cấu</a:t>
            </a:r>
            <a:r>
              <a:rPr lang="en-US" sz="2000" dirty="0"/>
              <a:t> </a:t>
            </a:r>
            <a:r>
              <a:rPr lang="en-US" sz="2000" dirty="0" err="1"/>
              <a:t>trúc</a:t>
            </a:r>
            <a:r>
              <a:rPr lang="en-US" sz="2000" dirty="0"/>
              <a:t> project </a:t>
            </a:r>
            <a:r>
              <a:rPr lang="en-US" sz="2000" dirty="0" err="1"/>
              <a:t>và</a:t>
            </a:r>
            <a:r>
              <a:rPr lang="en-US" sz="2000" dirty="0"/>
              <a:t> </a:t>
            </a:r>
            <a:r>
              <a:rPr lang="en-US" sz="2000" dirty="0" err="1"/>
              <a:t>sự</a:t>
            </a:r>
            <a:r>
              <a:rPr lang="en-US" sz="2000" dirty="0"/>
              <a:t> </a:t>
            </a:r>
            <a:r>
              <a:rPr lang="en-US" sz="2000" dirty="0" err="1"/>
              <a:t>phụ</a:t>
            </a:r>
            <a:r>
              <a:rPr lang="en-US" sz="2000" dirty="0"/>
              <a:t> </a:t>
            </a:r>
            <a:r>
              <a:rPr lang="en-US" sz="2000" dirty="0" err="1"/>
              <a:t>thuộc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5961877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0A9FE-8EA4-433F-A128-48D124102437}" type="datetime1">
              <a:rPr lang="en-US" smtClean="0"/>
              <a:t>8/8/2020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4A251-1B43-4CC9-9034-0FF2CEA1A658}" type="slidenum">
              <a:rPr lang="en-US" smtClean="0"/>
              <a:t>5</a:t>
            </a:fld>
            <a:endParaRPr lang="en-US"/>
          </a:p>
        </p:txBody>
      </p:sp>
      <p:sp>
        <p:nvSpPr>
          <p:cNvPr id="5" name="AutoShape 2" descr="https://upload.wikimedia.org/wikipedia/commons/thumb/a/a3/Optical_Network_Spectrum_including_NG-PON2_wavelengths.png/450px-Optical_Network_Spectrum_including_NG-PON2_wavelengths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0" y="0"/>
            <a:ext cx="10972800" cy="6974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1219170" rtl="0" eaLnBrk="1" latinLnBrk="0" hangingPunct="1">
              <a:spcBef>
                <a:spcPct val="0"/>
              </a:spcBef>
              <a:buNone/>
              <a:defRPr sz="4533" kern="1200">
                <a:solidFill>
                  <a:srgbClr val="007E7B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3500" dirty="0" smtClean="0"/>
              <a:t>II. </a:t>
            </a:r>
            <a:r>
              <a:rPr lang="en-US" sz="3500" dirty="0" err="1" smtClean="0"/>
              <a:t>Cấu</a:t>
            </a:r>
            <a:r>
              <a:rPr lang="en-US" sz="3500" dirty="0" smtClean="0"/>
              <a:t> </a:t>
            </a:r>
            <a:r>
              <a:rPr lang="en-US" sz="3500" dirty="0" err="1" smtClean="0"/>
              <a:t>trúc</a:t>
            </a:r>
            <a:r>
              <a:rPr lang="en-US" sz="3500" dirty="0" smtClean="0"/>
              <a:t> </a:t>
            </a:r>
            <a:r>
              <a:rPr lang="en-US" sz="3500" dirty="0" err="1" smtClean="0"/>
              <a:t>Makfile</a:t>
            </a:r>
            <a:endParaRPr lang="en-US" sz="3500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304800" y="732682"/>
            <a:ext cx="10972800" cy="5007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1219170" rtl="0" eaLnBrk="1" latinLnBrk="0" hangingPunct="1">
              <a:spcBef>
                <a:spcPct val="0"/>
              </a:spcBef>
              <a:buNone/>
              <a:defRPr sz="4533" kern="1200">
                <a:solidFill>
                  <a:srgbClr val="007E7B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2800" dirty="0"/>
              <a:t>2</a:t>
            </a:r>
            <a:r>
              <a:rPr lang="en-US" sz="2800" dirty="0" smtClean="0"/>
              <a:t>.1 </a:t>
            </a:r>
            <a:r>
              <a:rPr lang="en-US" sz="2800" dirty="0" err="1" smtClean="0"/>
              <a:t>Thành</a:t>
            </a:r>
            <a:r>
              <a:rPr lang="en-US" sz="2800" dirty="0" smtClean="0"/>
              <a:t> </a:t>
            </a:r>
            <a:r>
              <a:rPr lang="en-US" sz="2800" dirty="0" err="1" smtClean="0"/>
              <a:t>phần</a:t>
            </a:r>
            <a:r>
              <a:rPr lang="en-US" sz="2800" dirty="0" smtClean="0"/>
              <a:t> </a:t>
            </a:r>
            <a:r>
              <a:rPr lang="en-US" sz="2800" dirty="0" err="1" smtClean="0"/>
              <a:t>của</a:t>
            </a:r>
            <a:r>
              <a:rPr lang="en-US" sz="2800" dirty="0" smtClean="0"/>
              <a:t> </a:t>
            </a:r>
            <a:r>
              <a:rPr lang="en-US" sz="2800" dirty="0" err="1" smtClean="0"/>
              <a:t>Makefile</a:t>
            </a:r>
            <a:endParaRPr lang="en-US" sz="2800" dirty="0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501711" y="1337566"/>
            <a:ext cx="10677566" cy="2880473"/>
          </a:xfrm>
        </p:spPr>
        <p:txBody>
          <a:bodyPr>
            <a:normAutofit/>
          </a:bodyPr>
          <a:lstStyle/>
          <a:p>
            <a:pPr marL="0" indent="0">
              <a:buClr>
                <a:srgbClr val="179591"/>
              </a:buClr>
              <a:buNone/>
            </a:pPr>
            <a:r>
              <a:rPr lang="en-US" sz="2000" dirty="0" err="1" smtClean="0">
                <a:solidFill>
                  <a:schemeClr val="tx1"/>
                </a:solidFill>
              </a:rPr>
              <a:t>Makefile</a:t>
            </a:r>
            <a:r>
              <a:rPr lang="en-US" sz="2000" dirty="0" smtClean="0">
                <a:solidFill>
                  <a:schemeClr val="tx1"/>
                </a:solidFill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</a:rPr>
              <a:t>bao</a:t>
            </a:r>
            <a:r>
              <a:rPr lang="en-US" sz="2000" dirty="0" smtClean="0">
                <a:solidFill>
                  <a:schemeClr val="tx1"/>
                </a:solidFill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</a:rPr>
              <a:t>gồm</a:t>
            </a:r>
            <a:r>
              <a:rPr lang="en-US" sz="2000" dirty="0" smtClean="0">
                <a:solidFill>
                  <a:schemeClr val="tx1"/>
                </a:solidFill>
              </a:rPr>
              <a:t> 5 </a:t>
            </a:r>
            <a:r>
              <a:rPr lang="en-US" sz="2000" dirty="0" err="1" smtClean="0">
                <a:solidFill>
                  <a:schemeClr val="tx1"/>
                </a:solidFill>
              </a:rPr>
              <a:t>thành</a:t>
            </a:r>
            <a:r>
              <a:rPr lang="en-US" sz="2000" dirty="0" smtClean="0">
                <a:solidFill>
                  <a:schemeClr val="tx1"/>
                </a:solidFill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</a:rPr>
              <a:t>phần</a:t>
            </a:r>
            <a:r>
              <a:rPr lang="en-US" sz="2000" dirty="0" smtClean="0">
                <a:solidFill>
                  <a:schemeClr val="tx1"/>
                </a:solidFill>
              </a:rPr>
              <a:t>:</a:t>
            </a:r>
          </a:p>
          <a:p>
            <a:pPr marL="0" indent="0">
              <a:buClr>
                <a:srgbClr val="179591"/>
              </a:buClr>
              <a:buNone/>
            </a:pPr>
            <a:r>
              <a:rPr lang="en-US" sz="2000" dirty="0" smtClean="0">
                <a:solidFill>
                  <a:schemeClr val="tx1"/>
                </a:solidFill>
              </a:rPr>
              <a:t>- Explicit </a:t>
            </a:r>
            <a:r>
              <a:rPr lang="en-US" sz="2000" dirty="0" smtClean="0">
                <a:solidFill>
                  <a:schemeClr val="tx1"/>
                </a:solidFill>
              </a:rPr>
              <a:t>rules</a:t>
            </a:r>
            <a:endParaRPr lang="en-US" sz="2000" dirty="0" smtClean="0">
              <a:solidFill>
                <a:schemeClr val="tx1"/>
              </a:solidFill>
            </a:endParaRPr>
          </a:p>
          <a:p>
            <a:pPr marL="0" indent="0">
              <a:buClr>
                <a:srgbClr val="179591"/>
              </a:buClr>
              <a:buNone/>
            </a:pPr>
            <a:r>
              <a:rPr lang="en-US" sz="2000" dirty="0" smtClean="0">
                <a:solidFill>
                  <a:schemeClr val="tx1"/>
                </a:solidFill>
              </a:rPr>
              <a:t>- Implicit </a:t>
            </a:r>
            <a:r>
              <a:rPr lang="en-US" sz="2000" dirty="0" smtClean="0">
                <a:solidFill>
                  <a:schemeClr val="tx1"/>
                </a:solidFill>
              </a:rPr>
              <a:t>rules</a:t>
            </a:r>
            <a:endParaRPr lang="en-US" sz="2000" dirty="0" smtClean="0">
              <a:solidFill>
                <a:schemeClr val="tx1"/>
              </a:solidFill>
            </a:endParaRPr>
          </a:p>
          <a:p>
            <a:pPr marL="0" indent="0">
              <a:buClr>
                <a:srgbClr val="179591"/>
              </a:buClr>
              <a:buNone/>
            </a:pPr>
            <a:r>
              <a:rPr lang="en-US" sz="2000" dirty="0">
                <a:solidFill>
                  <a:schemeClr val="tx1"/>
                </a:solidFill>
              </a:rPr>
              <a:t>- </a:t>
            </a:r>
            <a:r>
              <a:rPr lang="en-US" sz="2000" dirty="0" smtClean="0">
                <a:solidFill>
                  <a:schemeClr val="tx1"/>
                </a:solidFill>
              </a:rPr>
              <a:t>Variable </a:t>
            </a:r>
            <a:r>
              <a:rPr lang="en-US" sz="2000" dirty="0" smtClean="0">
                <a:solidFill>
                  <a:schemeClr val="tx1"/>
                </a:solidFill>
              </a:rPr>
              <a:t>definitions</a:t>
            </a:r>
          </a:p>
          <a:p>
            <a:pPr marL="0" indent="0">
              <a:buClr>
                <a:srgbClr val="179591"/>
              </a:buClr>
              <a:buNone/>
            </a:pPr>
            <a:r>
              <a:rPr lang="en-US" sz="2000" dirty="0" smtClean="0">
                <a:solidFill>
                  <a:schemeClr val="tx1"/>
                </a:solidFill>
              </a:rPr>
              <a:t>- Comments</a:t>
            </a:r>
          </a:p>
          <a:p>
            <a:pPr marL="0" indent="0">
              <a:buClr>
                <a:srgbClr val="179591"/>
              </a:buClr>
              <a:buNone/>
            </a:pPr>
            <a:r>
              <a:rPr lang="en-US" sz="2000" dirty="0">
                <a:solidFill>
                  <a:schemeClr val="tx1"/>
                </a:solidFill>
              </a:rPr>
              <a:t>- Directives</a:t>
            </a:r>
          </a:p>
          <a:p>
            <a:pPr>
              <a:buClr>
                <a:srgbClr val="179591"/>
              </a:buClr>
              <a:buFontTx/>
              <a:buChar char="-"/>
            </a:pPr>
            <a:endParaRPr 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25088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0A9FE-8EA4-433F-A128-48D124102437}" type="datetime1">
              <a:rPr lang="en-US" smtClean="0"/>
              <a:t>8/8/2020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4A251-1B43-4CC9-9034-0FF2CEA1A658}" type="slidenum">
              <a:rPr lang="en-US" smtClean="0"/>
              <a:t>6</a:t>
            </a:fld>
            <a:endParaRPr lang="en-US"/>
          </a:p>
        </p:txBody>
      </p:sp>
      <p:sp>
        <p:nvSpPr>
          <p:cNvPr id="5" name="AutoShape 2" descr="https://upload.wikimedia.org/wikipedia/commons/thumb/a/a3/Optical_Network_Spectrum_including_NG-PON2_wavelengths.png/450px-Optical_Network_Spectrum_including_NG-PON2_wavelengths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0" y="0"/>
            <a:ext cx="10972800" cy="6974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1219170" rtl="0" eaLnBrk="1" latinLnBrk="0" hangingPunct="1">
              <a:spcBef>
                <a:spcPct val="0"/>
              </a:spcBef>
              <a:buNone/>
              <a:defRPr sz="4533" kern="1200">
                <a:solidFill>
                  <a:srgbClr val="007E7B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3500" dirty="0" smtClean="0"/>
              <a:t>II. </a:t>
            </a:r>
            <a:r>
              <a:rPr lang="en-US" sz="3500" dirty="0" err="1" smtClean="0"/>
              <a:t>Cấu</a:t>
            </a:r>
            <a:r>
              <a:rPr lang="en-US" sz="3500" dirty="0" smtClean="0"/>
              <a:t> </a:t>
            </a:r>
            <a:r>
              <a:rPr lang="en-US" sz="3500" dirty="0" err="1" smtClean="0"/>
              <a:t>trúc</a:t>
            </a:r>
            <a:r>
              <a:rPr lang="en-US" sz="3500" dirty="0" smtClean="0"/>
              <a:t> </a:t>
            </a:r>
            <a:r>
              <a:rPr lang="en-US" sz="3500" dirty="0" err="1" smtClean="0"/>
              <a:t>Makfile</a:t>
            </a:r>
            <a:endParaRPr lang="en-US" sz="3500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304800" y="732682"/>
            <a:ext cx="10972800" cy="5007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1219170" rtl="0" eaLnBrk="1" latinLnBrk="0" hangingPunct="1">
              <a:spcBef>
                <a:spcPct val="0"/>
              </a:spcBef>
              <a:buNone/>
              <a:defRPr sz="4533" kern="1200">
                <a:solidFill>
                  <a:srgbClr val="007E7B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2800" dirty="0"/>
              <a:t>2</a:t>
            </a:r>
            <a:r>
              <a:rPr lang="en-US" sz="2800" dirty="0" smtClean="0"/>
              <a:t>.1 </a:t>
            </a:r>
            <a:r>
              <a:rPr lang="en-US" sz="2800" dirty="0" err="1" smtClean="0"/>
              <a:t>Thành</a:t>
            </a:r>
            <a:r>
              <a:rPr lang="en-US" sz="2800" dirty="0" smtClean="0"/>
              <a:t> </a:t>
            </a:r>
            <a:r>
              <a:rPr lang="en-US" sz="2800" dirty="0" err="1" smtClean="0"/>
              <a:t>phần</a:t>
            </a:r>
            <a:r>
              <a:rPr lang="en-US" sz="2800" dirty="0" smtClean="0"/>
              <a:t> </a:t>
            </a:r>
            <a:r>
              <a:rPr lang="en-US" sz="2800" dirty="0" err="1" smtClean="0"/>
              <a:t>của</a:t>
            </a:r>
            <a:r>
              <a:rPr lang="en-US" sz="2800" dirty="0" smtClean="0"/>
              <a:t> </a:t>
            </a:r>
            <a:r>
              <a:rPr lang="en-US" sz="2800" dirty="0" err="1" smtClean="0"/>
              <a:t>Makefile</a:t>
            </a:r>
            <a:endParaRPr lang="en-US" sz="2800" dirty="0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368688" y="1427797"/>
            <a:ext cx="10677566" cy="2880473"/>
          </a:xfrm>
        </p:spPr>
        <p:txBody>
          <a:bodyPr>
            <a:normAutofit/>
          </a:bodyPr>
          <a:lstStyle/>
          <a:p>
            <a:pPr marL="0" indent="0">
              <a:buClr>
                <a:srgbClr val="179591"/>
              </a:buClr>
              <a:buNone/>
            </a:pPr>
            <a:r>
              <a:rPr lang="en-US" sz="2000" dirty="0" smtClean="0">
                <a:solidFill>
                  <a:schemeClr val="tx1"/>
                </a:solidFill>
              </a:rPr>
              <a:t>Explicit rules </a:t>
            </a:r>
            <a:r>
              <a:rPr lang="en-US" sz="2000" dirty="0" err="1" smtClean="0">
                <a:solidFill>
                  <a:schemeClr val="tx1"/>
                </a:solidFill>
              </a:rPr>
              <a:t>là</a:t>
            </a:r>
            <a:r>
              <a:rPr lang="en-US" sz="2000" dirty="0" smtClean="0">
                <a:solidFill>
                  <a:schemeClr val="tx1"/>
                </a:solidFill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</a:rPr>
              <a:t>các</a:t>
            </a:r>
            <a:r>
              <a:rPr lang="en-US" sz="2000" dirty="0" smtClean="0">
                <a:solidFill>
                  <a:schemeClr val="tx1"/>
                </a:solidFill>
              </a:rPr>
              <a:t> Rule </a:t>
            </a:r>
            <a:r>
              <a:rPr lang="en-US" sz="2000" dirty="0" err="1" smtClean="0">
                <a:solidFill>
                  <a:schemeClr val="tx1"/>
                </a:solidFill>
              </a:rPr>
              <a:t>rõ</a:t>
            </a:r>
            <a:r>
              <a:rPr lang="en-US" sz="2000" dirty="0" smtClean="0">
                <a:solidFill>
                  <a:schemeClr val="tx1"/>
                </a:solidFill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</a:rPr>
              <a:t>ràng</a:t>
            </a:r>
            <a:r>
              <a:rPr lang="en-US" sz="2000" dirty="0" smtClean="0">
                <a:solidFill>
                  <a:schemeClr val="tx1"/>
                </a:solidFill>
              </a:rPr>
              <a:t>, </a:t>
            </a:r>
            <a:r>
              <a:rPr lang="en-US" sz="2000" dirty="0" err="1" smtClean="0">
                <a:solidFill>
                  <a:schemeClr val="tx1"/>
                </a:solidFill>
              </a:rPr>
              <a:t>tường</a:t>
            </a:r>
            <a:r>
              <a:rPr lang="en-US" sz="2000" dirty="0" smtClean="0">
                <a:solidFill>
                  <a:schemeClr val="tx1"/>
                </a:solidFill>
              </a:rPr>
              <a:t> minh.</a:t>
            </a:r>
          </a:p>
          <a:p>
            <a:pPr>
              <a:buClr>
                <a:srgbClr val="179591"/>
              </a:buClr>
              <a:buFontTx/>
              <a:buChar char="-"/>
            </a:pPr>
            <a:r>
              <a:rPr lang="en-US" sz="2000" dirty="0" err="1" smtClean="0">
                <a:solidFill>
                  <a:schemeClr val="tx1"/>
                </a:solidFill>
              </a:rPr>
              <a:t>Có</a:t>
            </a:r>
            <a:r>
              <a:rPr lang="en-US" sz="2000" dirty="0" smtClean="0">
                <a:solidFill>
                  <a:schemeClr val="tx1"/>
                </a:solidFill>
              </a:rPr>
              <a:t> dependence </a:t>
            </a:r>
            <a:r>
              <a:rPr lang="en-US" sz="2000" dirty="0" err="1" smtClean="0">
                <a:solidFill>
                  <a:schemeClr val="tx1"/>
                </a:solidFill>
              </a:rPr>
              <a:t>main.c</a:t>
            </a:r>
            <a:r>
              <a:rPr lang="en-US" sz="2000" dirty="0" smtClean="0">
                <a:solidFill>
                  <a:schemeClr val="tx1"/>
                </a:solidFill>
              </a:rPr>
              <a:t>, </a:t>
            </a:r>
            <a:r>
              <a:rPr lang="en-US" sz="2000" dirty="0" err="1" smtClean="0">
                <a:solidFill>
                  <a:schemeClr val="tx1"/>
                </a:solidFill>
              </a:rPr>
              <a:t>sum.h</a:t>
            </a:r>
            <a:endParaRPr lang="en-US" sz="2000" dirty="0" smtClean="0">
              <a:solidFill>
                <a:schemeClr val="tx1"/>
              </a:solidFill>
            </a:endParaRPr>
          </a:p>
          <a:p>
            <a:pPr>
              <a:buClr>
                <a:srgbClr val="179591"/>
              </a:buClr>
              <a:buFontTx/>
              <a:buChar char="-"/>
            </a:pPr>
            <a:r>
              <a:rPr lang="en-US" sz="2000" dirty="0" err="1" smtClean="0">
                <a:solidFill>
                  <a:schemeClr val="tx1"/>
                </a:solidFill>
              </a:rPr>
              <a:t>Có</a:t>
            </a:r>
            <a:r>
              <a:rPr lang="en-US" sz="2000" dirty="0" smtClean="0">
                <a:solidFill>
                  <a:schemeClr val="tx1"/>
                </a:solidFill>
              </a:rPr>
              <a:t> Target </a:t>
            </a:r>
            <a:r>
              <a:rPr lang="en-US" sz="2000" dirty="0" err="1" smtClean="0">
                <a:solidFill>
                  <a:schemeClr val="tx1"/>
                </a:solidFill>
              </a:rPr>
              <a:t>main.o</a:t>
            </a:r>
            <a:endParaRPr lang="en-US" sz="2000" dirty="0" smtClean="0">
              <a:solidFill>
                <a:schemeClr val="tx1"/>
              </a:solidFill>
            </a:endParaRPr>
          </a:p>
          <a:p>
            <a:pPr>
              <a:buClr>
                <a:srgbClr val="179591"/>
              </a:buClr>
              <a:buFontTx/>
              <a:buChar char="-"/>
            </a:pPr>
            <a:r>
              <a:rPr lang="en-US" sz="2000" dirty="0" err="1" smtClean="0">
                <a:solidFill>
                  <a:schemeClr val="tx1"/>
                </a:solidFill>
              </a:rPr>
              <a:t>Có</a:t>
            </a:r>
            <a:r>
              <a:rPr lang="en-US" sz="2000" dirty="0" smtClean="0">
                <a:solidFill>
                  <a:schemeClr val="tx1"/>
                </a:solidFill>
              </a:rPr>
              <a:t> action </a:t>
            </a:r>
            <a:r>
              <a:rPr lang="en-US" sz="2000" dirty="0" err="1" smtClean="0">
                <a:solidFill>
                  <a:schemeClr val="tx1"/>
                </a:solidFill>
              </a:rPr>
              <a:t>gcc</a:t>
            </a:r>
            <a:endParaRPr lang="en-US" sz="2000" dirty="0" smtClean="0">
              <a:solidFill>
                <a:schemeClr val="tx1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6039" y="2106074"/>
            <a:ext cx="5172075" cy="249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5664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0A9FE-8EA4-433F-A128-48D124102437}" type="datetime1">
              <a:rPr lang="en-US" smtClean="0"/>
              <a:t>8/8/2020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4A251-1B43-4CC9-9034-0FF2CEA1A658}" type="slidenum">
              <a:rPr lang="en-US" smtClean="0"/>
              <a:t>7</a:t>
            </a:fld>
            <a:endParaRPr lang="en-US"/>
          </a:p>
        </p:txBody>
      </p:sp>
      <p:sp>
        <p:nvSpPr>
          <p:cNvPr id="5" name="AutoShape 2" descr="https://upload.wikimedia.org/wikipedia/commons/thumb/a/a3/Optical_Network_Spectrum_including_NG-PON2_wavelengths.png/450px-Optical_Network_Spectrum_including_NG-PON2_wavelengths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0" y="0"/>
            <a:ext cx="10972800" cy="6974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1219170" rtl="0" eaLnBrk="1" latinLnBrk="0" hangingPunct="1">
              <a:spcBef>
                <a:spcPct val="0"/>
              </a:spcBef>
              <a:buNone/>
              <a:defRPr sz="4533" kern="1200">
                <a:solidFill>
                  <a:srgbClr val="007E7B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3500" dirty="0" smtClean="0"/>
              <a:t>II. </a:t>
            </a:r>
            <a:r>
              <a:rPr lang="en-US" sz="3500" dirty="0" err="1" smtClean="0"/>
              <a:t>Cấu</a:t>
            </a:r>
            <a:r>
              <a:rPr lang="en-US" sz="3500" dirty="0" smtClean="0"/>
              <a:t> </a:t>
            </a:r>
            <a:r>
              <a:rPr lang="en-US" sz="3500" dirty="0" err="1" smtClean="0"/>
              <a:t>trúc</a:t>
            </a:r>
            <a:r>
              <a:rPr lang="en-US" sz="3500" dirty="0" smtClean="0"/>
              <a:t> </a:t>
            </a:r>
            <a:r>
              <a:rPr lang="en-US" sz="3500" dirty="0" err="1" smtClean="0"/>
              <a:t>Makfile</a:t>
            </a:r>
            <a:endParaRPr lang="en-US" sz="3500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304800" y="732682"/>
            <a:ext cx="10972800" cy="5007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1219170" rtl="0" eaLnBrk="1" latinLnBrk="0" hangingPunct="1">
              <a:spcBef>
                <a:spcPct val="0"/>
              </a:spcBef>
              <a:buNone/>
              <a:defRPr sz="4533" kern="1200">
                <a:solidFill>
                  <a:srgbClr val="007E7B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2800" dirty="0"/>
              <a:t>2</a:t>
            </a:r>
            <a:r>
              <a:rPr lang="en-US" sz="2800" dirty="0" smtClean="0"/>
              <a:t>.1 </a:t>
            </a:r>
            <a:r>
              <a:rPr lang="en-US" sz="2800" dirty="0" err="1" smtClean="0"/>
              <a:t>Thành</a:t>
            </a:r>
            <a:r>
              <a:rPr lang="en-US" sz="2800" dirty="0" smtClean="0"/>
              <a:t> </a:t>
            </a:r>
            <a:r>
              <a:rPr lang="en-US" sz="2800" dirty="0" err="1" smtClean="0"/>
              <a:t>phần</a:t>
            </a:r>
            <a:r>
              <a:rPr lang="en-US" sz="2800" dirty="0" smtClean="0"/>
              <a:t> </a:t>
            </a:r>
            <a:r>
              <a:rPr lang="en-US" sz="2800" dirty="0" err="1" smtClean="0"/>
              <a:t>của</a:t>
            </a:r>
            <a:r>
              <a:rPr lang="en-US" sz="2800" dirty="0" smtClean="0"/>
              <a:t> </a:t>
            </a:r>
            <a:r>
              <a:rPr lang="en-US" sz="2800" dirty="0" err="1" smtClean="0"/>
              <a:t>Makefile</a:t>
            </a:r>
            <a:endParaRPr lang="en-US" sz="2800" dirty="0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368688" y="1427797"/>
            <a:ext cx="10677566" cy="2880473"/>
          </a:xfrm>
        </p:spPr>
        <p:txBody>
          <a:bodyPr>
            <a:normAutofit/>
          </a:bodyPr>
          <a:lstStyle/>
          <a:p>
            <a:pPr marL="0" indent="0">
              <a:buClr>
                <a:srgbClr val="179591"/>
              </a:buClr>
              <a:buNone/>
            </a:pPr>
            <a:r>
              <a:rPr lang="en-US" sz="2000" dirty="0">
                <a:solidFill>
                  <a:schemeClr val="tx1"/>
                </a:solidFill>
              </a:rPr>
              <a:t>Implicit rules </a:t>
            </a:r>
            <a:r>
              <a:rPr lang="en-US" sz="2000" dirty="0" err="1" smtClean="0">
                <a:solidFill>
                  <a:schemeClr val="tx1"/>
                </a:solidFill>
              </a:rPr>
              <a:t>là</a:t>
            </a:r>
            <a:r>
              <a:rPr lang="en-US" sz="2000" dirty="0" smtClean="0">
                <a:solidFill>
                  <a:schemeClr val="tx1"/>
                </a:solidFill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</a:rPr>
              <a:t>các</a:t>
            </a:r>
            <a:r>
              <a:rPr lang="en-US" sz="2000" dirty="0" smtClean="0">
                <a:solidFill>
                  <a:schemeClr val="tx1"/>
                </a:solidFill>
              </a:rPr>
              <a:t> Rule </a:t>
            </a:r>
            <a:r>
              <a:rPr lang="en-US" sz="2000" dirty="0" err="1" smtClean="0">
                <a:solidFill>
                  <a:schemeClr val="tx1"/>
                </a:solidFill>
              </a:rPr>
              <a:t>không</a:t>
            </a:r>
            <a:r>
              <a:rPr lang="en-US" sz="2000" dirty="0" smtClean="0">
                <a:solidFill>
                  <a:schemeClr val="tx1"/>
                </a:solidFill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</a:rPr>
              <a:t>rõ</a:t>
            </a:r>
            <a:r>
              <a:rPr lang="en-US" sz="2000" dirty="0" smtClean="0">
                <a:solidFill>
                  <a:schemeClr val="tx1"/>
                </a:solidFill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</a:rPr>
              <a:t>ràng</a:t>
            </a:r>
            <a:r>
              <a:rPr lang="en-US" sz="2000" dirty="0" smtClean="0">
                <a:solidFill>
                  <a:schemeClr val="tx1"/>
                </a:solidFill>
              </a:rPr>
              <a:t>.</a:t>
            </a:r>
          </a:p>
          <a:p>
            <a:pPr marL="0" indent="0">
              <a:buClr>
                <a:srgbClr val="179591"/>
              </a:buClr>
              <a:buNone/>
            </a:pPr>
            <a:r>
              <a:rPr lang="en-US" sz="2000" dirty="0" smtClean="0">
                <a:solidFill>
                  <a:schemeClr val="tx1"/>
                </a:solidFill>
              </a:rPr>
              <a:t>- </a:t>
            </a:r>
            <a:r>
              <a:rPr lang="vi-VN" sz="2000" dirty="0">
                <a:solidFill>
                  <a:schemeClr val="tx1"/>
                </a:solidFill>
              </a:rPr>
              <a:t>Có thể viết tắt các rule lại cho ngắn gọn mà make vẫn có thể hiểu được để thực thi.</a:t>
            </a:r>
            <a:endParaRPr lang="en-US" sz="2000" dirty="0" smtClean="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7334" y="2931283"/>
            <a:ext cx="4524375" cy="138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0805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0A9FE-8EA4-433F-A128-48D124102437}" type="datetime1">
              <a:rPr lang="en-US" smtClean="0"/>
              <a:t>8/8/2020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4A251-1B43-4CC9-9034-0FF2CEA1A658}" type="slidenum">
              <a:rPr lang="en-US" smtClean="0"/>
              <a:t>8</a:t>
            </a:fld>
            <a:endParaRPr lang="en-US"/>
          </a:p>
        </p:txBody>
      </p:sp>
      <p:sp>
        <p:nvSpPr>
          <p:cNvPr id="5" name="AutoShape 2" descr="https://upload.wikimedia.org/wikipedia/commons/thumb/a/a3/Optical_Network_Spectrum_including_NG-PON2_wavelengths.png/450px-Optical_Network_Spectrum_including_NG-PON2_wavelengths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0" y="0"/>
            <a:ext cx="10972800" cy="6974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1219170" rtl="0" eaLnBrk="1" latinLnBrk="0" hangingPunct="1">
              <a:spcBef>
                <a:spcPct val="0"/>
              </a:spcBef>
              <a:buNone/>
              <a:defRPr sz="4533" kern="1200">
                <a:solidFill>
                  <a:srgbClr val="007E7B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3500" dirty="0" smtClean="0"/>
              <a:t>II. </a:t>
            </a:r>
            <a:r>
              <a:rPr lang="en-US" sz="3500" dirty="0" err="1" smtClean="0"/>
              <a:t>Cấu</a:t>
            </a:r>
            <a:r>
              <a:rPr lang="en-US" sz="3500" dirty="0" smtClean="0"/>
              <a:t> </a:t>
            </a:r>
            <a:r>
              <a:rPr lang="en-US" sz="3500" dirty="0" err="1" smtClean="0"/>
              <a:t>trúc</a:t>
            </a:r>
            <a:r>
              <a:rPr lang="en-US" sz="3500" dirty="0" smtClean="0"/>
              <a:t> </a:t>
            </a:r>
            <a:r>
              <a:rPr lang="en-US" sz="3500" dirty="0" err="1" smtClean="0"/>
              <a:t>Makfile</a:t>
            </a:r>
            <a:endParaRPr lang="en-US" sz="3500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304800" y="732682"/>
            <a:ext cx="10972800" cy="5007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1219170" rtl="0" eaLnBrk="1" latinLnBrk="0" hangingPunct="1">
              <a:spcBef>
                <a:spcPct val="0"/>
              </a:spcBef>
              <a:buNone/>
              <a:defRPr sz="4533" kern="1200">
                <a:solidFill>
                  <a:srgbClr val="007E7B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2800" dirty="0"/>
              <a:t>2</a:t>
            </a:r>
            <a:r>
              <a:rPr lang="en-US" sz="2800" dirty="0" smtClean="0"/>
              <a:t>.1 </a:t>
            </a:r>
            <a:r>
              <a:rPr lang="en-US" sz="2800" dirty="0" err="1" smtClean="0"/>
              <a:t>Thành</a:t>
            </a:r>
            <a:r>
              <a:rPr lang="en-US" sz="2800" dirty="0" smtClean="0"/>
              <a:t> </a:t>
            </a:r>
            <a:r>
              <a:rPr lang="en-US" sz="2800" dirty="0" err="1" smtClean="0"/>
              <a:t>phần</a:t>
            </a:r>
            <a:r>
              <a:rPr lang="en-US" sz="2800" dirty="0" smtClean="0"/>
              <a:t> </a:t>
            </a:r>
            <a:r>
              <a:rPr lang="en-US" sz="2800" dirty="0" err="1" smtClean="0"/>
              <a:t>của</a:t>
            </a:r>
            <a:r>
              <a:rPr lang="en-US" sz="2800" dirty="0" smtClean="0"/>
              <a:t> </a:t>
            </a:r>
            <a:r>
              <a:rPr lang="en-US" sz="2800" dirty="0" err="1" smtClean="0"/>
              <a:t>Makefile</a:t>
            </a:r>
            <a:endParaRPr lang="en-US" sz="2800" dirty="0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368688" y="1427797"/>
            <a:ext cx="10908912" cy="3724306"/>
          </a:xfrm>
        </p:spPr>
        <p:txBody>
          <a:bodyPr>
            <a:normAutofit/>
          </a:bodyPr>
          <a:lstStyle/>
          <a:p>
            <a:pPr marL="0" indent="0">
              <a:buClr>
                <a:srgbClr val="179591"/>
              </a:buClr>
              <a:buNone/>
            </a:pPr>
            <a:r>
              <a:rPr lang="en-US" sz="2000" dirty="0">
                <a:solidFill>
                  <a:schemeClr val="tx1"/>
                </a:solidFill>
              </a:rPr>
              <a:t>Variable </a:t>
            </a:r>
            <a:r>
              <a:rPr lang="en-US" sz="2000" dirty="0" smtClean="0">
                <a:solidFill>
                  <a:schemeClr val="tx1"/>
                </a:solidFill>
              </a:rPr>
              <a:t>definitions(macro) </a:t>
            </a:r>
            <a:r>
              <a:rPr lang="en-US" sz="2000" dirty="0" err="1" smtClean="0">
                <a:solidFill>
                  <a:schemeClr val="tx1"/>
                </a:solidFill>
              </a:rPr>
              <a:t>là</a:t>
            </a:r>
            <a:r>
              <a:rPr lang="en-US" sz="2000" dirty="0" smtClean="0">
                <a:solidFill>
                  <a:schemeClr val="tx1"/>
                </a:solidFill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</a:rPr>
              <a:t>các</a:t>
            </a:r>
            <a:r>
              <a:rPr lang="en-US" sz="2000" dirty="0" smtClean="0">
                <a:solidFill>
                  <a:schemeClr val="tx1"/>
                </a:solidFill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</a:rPr>
              <a:t>biến</a:t>
            </a:r>
            <a:r>
              <a:rPr lang="en-US" sz="2000" dirty="0" smtClean="0">
                <a:solidFill>
                  <a:schemeClr val="tx1"/>
                </a:solidFill>
              </a:rPr>
              <a:t>(string) </a:t>
            </a:r>
            <a:r>
              <a:rPr lang="en-US" sz="2000" dirty="0" err="1" smtClean="0">
                <a:solidFill>
                  <a:schemeClr val="tx1"/>
                </a:solidFill>
              </a:rPr>
              <a:t>trong</a:t>
            </a:r>
            <a:r>
              <a:rPr lang="en-US" sz="2000" dirty="0" smtClean="0">
                <a:solidFill>
                  <a:schemeClr val="tx1"/>
                </a:solidFill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</a:rPr>
              <a:t>makefile</a:t>
            </a:r>
            <a:r>
              <a:rPr lang="en-US" sz="2000" dirty="0" smtClean="0">
                <a:solidFill>
                  <a:schemeClr val="tx1"/>
                </a:solidFill>
              </a:rPr>
              <a:t>.</a:t>
            </a:r>
          </a:p>
          <a:p>
            <a:pPr marL="0" indent="0">
              <a:buClr>
                <a:srgbClr val="179591"/>
              </a:buClr>
              <a:buNone/>
            </a:pPr>
            <a:r>
              <a:rPr lang="en-US" sz="2000" dirty="0" err="1" smtClean="0">
                <a:solidFill>
                  <a:schemeClr val="tx1"/>
                </a:solidFill>
              </a:rPr>
              <a:t>Ví</a:t>
            </a:r>
            <a:r>
              <a:rPr lang="en-US" sz="2000" dirty="0" smtClean="0">
                <a:solidFill>
                  <a:schemeClr val="tx1"/>
                </a:solidFill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</a:rPr>
              <a:t>dụ</a:t>
            </a:r>
            <a:r>
              <a:rPr lang="en-US" sz="2000" dirty="0" smtClean="0">
                <a:solidFill>
                  <a:schemeClr val="tx1"/>
                </a:solidFill>
              </a:rPr>
              <a:t>:       GCC=</a:t>
            </a:r>
            <a:r>
              <a:rPr lang="en-US" sz="2000" dirty="0" err="1" smtClean="0">
                <a:solidFill>
                  <a:schemeClr val="tx1"/>
                </a:solidFill>
              </a:rPr>
              <a:t>gcc</a:t>
            </a:r>
            <a:endParaRPr lang="en-US" sz="2000" dirty="0" smtClean="0">
              <a:solidFill>
                <a:schemeClr val="tx1"/>
              </a:solidFill>
            </a:endParaRPr>
          </a:p>
          <a:p>
            <a:pPr marL="0" indent="0">
              <a:buClr>
                <a:srgbClr val="179591"/>
              </a:buClr>
              <a:buNone/>
            </a:pP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smtClean="0">
                <a:solidFill>
                  <a:schemeClr val="tx1"/>
                </a:solidFill>
              </a:rPr>
              <a:t>                 CFLAGS= -g</a:t>
            </a:r>
          </a:p>
          <a:p>
            <a:pPr marL="0" indent="0">
              <a:buClr>
                <a:srgbClr val="179591"/>
              </a:buClr>
              <a:buNone/>
            </a:pPr>
            <a:endParaRPr lang="en-US" sz="2000" dirty="0" smtClean="0">
              <a:solidFill>
                <a:schemeClr val="tx1"/>
              </a:solidFill>
            </a:endParaRPr>
          </a:p>
          <a:p>
            <a:pPr marL="0" indent="0">
              <a:buClr>
                <a:srgbClr val="179591"/>
              </a:buClr>
              <a:buNone/>
            </a:pPr>
            <a:r>
              <a:rPr lang="en-US" sz="2000" dirty="0" smtClean="0">
                <a:solidFill>
                  <a:schemeClr val="tx1"/>
                </a:solidFill>
              </a:rPr>
              <a:t>- </a:t>
            </a:r>
            <a:r>
              <a:rPr lang="en-US" sz="2000" i="1" dirty="0" smtClean="0">
                <a:solidFill>
                  <a:schemeClr val="tx1"/>
                </a:solidFill>
              </a:rPr>
              <a:t>CC </a:t>
            </a:r>
            <a:r>
              <a:rPr lang="en-US" sz="2000" i="1" dirty="0">
                <a:solidFill>
                  <a:schemeClr val="tx1"/>
                </a:solidFill>
              </a:rPr>
              <a:t>:=${GCC} ${FLAGS</a:t>
            </a:r>
            <a:r>
              <a:rPr lang="en-US" sz="2000" i="1" dirty="0" smtClean="0">
                <a:solidFill>
                  <a:schemeClr val="tx1"/>
                </a:solidFill>
              </a:rPr>
              <a:t>}  </a:t>
            </a:r>
            <a:r>
              <a:rPr lang="en-US" sz="2000" dirty="0" err="1" smtClean="0">
                <a:solidFill>
                  <a:schemeClr val="tx1"/>
                </a:solidFill>
              </a:rPr>
              <a:t>tương</a:t>
            </a:r>
            <a:r>
              <a:rPr lang="en-US" sz="2000" dirty="0" smtClean="0">
                <a:solidFill>
                  <a:schemeClr val="tx1"/>
                </a:solidFill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</a:rPr>
              <a:t>đương</a:t>
            </a:r>
            <a:r>
              <a:rPr lang="en-US" sz="2000" dirty="0" smtClean="0">
                <a:solidFill>
                  <a:schemeClr val="tx1"/>
                </a:solidFill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</a:rPr>
              <a:t>với</a:t>
            </a:r>
            <a:r>
              <a:rPr lang="en-US" sz="2000" dirty="0" smtClean="0">
                <a:solidFill>
                  <a:schemeClr val="tx1"/>
                </a:solidFill>
              </a:rPr>
              <a:t> </a:t>
            </a:r>
            <a:r>
              <a:rPr lang="en-US" sz="2000" i="1" dirty="0" err="1" smtClean="0">
                <a:solidFill>
                  <a:schemeClr val="tx1"/>
                </a:solidFill>
              </a:rPr>
              <a:t>gcc</a:t>
            </a:r>
            <a:r>
              <a:rPr lang="en-US" sz="2000" i="1" dirty="0" smtClean="0">
                <a:solidFill>
                  <a:schemeClr val="tx1"/>
                </a:solidFill>
              </a:rPr>
              <a:t> -g</a:t>
            </a:r>
            <a:r>
              <a:rPr lang="en-US" sz="2000" dirty="0" smtClean="0">
                <a:solidFill>
                  <a:schemeClr val="tx1"/>
                </a:solidFill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</a:rPr>
              <a:t>và</a:t>
            </a:r>
            <a:r>
              <a:rPr lang="en-US" sz="2000" dirty="0" smtClean="0">
                <a:solidFill>
                  <a:schemeClr val="tx1"/>
                </a:solidFill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</a:rPr>
              <a:t>không</a:t>
            </a:r>
            <a:r>
              <a:rPr lang="en-US" sz="2000" dirty="0" smtClean="0">
                <a:solidFill>
                  <a:schemeClr val="tx1"/>
                </a:solidFill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</a:rPr>
              <a:t>thay</a:t>
            </a:r>
            <a:r>
              <a:rPr lang="en-US" sz="2000" dirty="0" smtClean="0">
                <a:solidFill>
                  <a:schemeClr val="tx1"/>
                </a:solidFill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</a:rPr>
              <a:t>đổi</a:t>
            </a:r>
            <a:r>
              <a:rPr lang="en-US" sz="2000" dirty="0" smtClean="0">
                <a:solidFill>
                  <a:schemeClr val="tx1"/>
                </a:solidFill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</a:rPr>
              <a:t>giá</a:t>
            </a:r>
            <a:r>
              <a:rPr lang="en-US" sz="2000" dirty="0" smtClean="0">
                <a:solidFill>
                  <a:schemeClr val="tx1"/>
                </a:solidFill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</a:rPr>
              <a:t>trị</a:t>
            </a:r>
            <a:r>
              <a:rPr lang="en-US" sz="2000" dirty="0" smtClean="0">
                <a:solidFill>
                  <a:schemeClr val="tx1"/>
                </a:solidFill>
              </a:rPr>
              <a:t>(</a:t>
            </a:r>
            <a:r>
              <a:rPr lang="en-US" sz="2000" dirty="0" err="1" smtClean="0">
                <a:solidFill>
                  <a:schemeClr val="tx1"/>
                </a:solidFill>
              </a:rPr>
              <a:t>trừ</a:t>
            </a:r>
            <a:r>
              <a:rPr lang="en-US" sz="2000" dirty="0" smtClean="0">
                <a:solidFill>
                  <a:schemeClr val="tx1"/>
                </a:solidFill>
              </a:rPr>
              <a:t> override)</a:t>
            </a:r>
          </a:p>
          <a:p>
            <a:pPr marL="0" indent="0">
              <a:buClr>
                <a:srgbClr val="179591"/>
              </a:buClr>
              <a:buNone/>
            </a:pPr>
            <a:r>
              <a:rPr lang="en-US" sz="2000" dirty="0" smtClean="0">
                <a:solidFill>
                  <a:schemeClr val="tx1"/>
                </a:solidFill>
              </a:rPr>
              <a:t>- </a:t>
            </a:r>
            <a:r>
              <a:rPr lang="en-US" sz="2000" i="1" dirty="0">
                <a:solidFill>
                  <a:schemeClr val="tx1"/>
                </a:solidFill>
              </a:rPr>
              <a:t>CC </a:t>
            </a:r>
            <a:r>
              <a:rPr lang="en-US" sz="2000" i="1" dirty="0" smtClean="0">
                <a:solidFill>
                  <a:schemeClr val="tx1"/>
                </a:solidFill>
              </a:rPr>
              <a:t>=${</a:t>
            </a:r>
            <a:r>
              <a:rPr lang="en-US" sz="2000" i="1" dirty="0">
                <a:solidFill>
                  <a:schemeClr val="tx1"/>
                </a:solidFill>
              </a:rPr>
              <a:t>GCC} ${FLAGS}  </a:t>
            </a:r>
            <a:r>
              <a:rPr lang="en-US" sz="2000" dirty="0" err="1">
                <a:solidFill>
                  <a:schemeClr val="tx1"/>
                </a:solidFill>
              </a:rPr>
              <a:t>tương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đương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với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i="1" dirty="0" err="1">
                <a:solidFill>
                  <a:schemeClr val="tx1"/>
                </a:solidFill>
              </a:rPr>
              <a:t>gcc</a:t>
            </a:r>
            <a:r>
              <a:rPr lang="en-US" sz="2000" i="1" dirty="0">
                <a:solidFill>
                  <a:schemeClr val="tx1"/>
                </a:solidFill>
              </a:rPr>
              <a:t> </a:t>
            </a:r>
            <a:r>
              <a:rPr lang="en-US" sz="2000" i="1" dirty="0" smtClean="0">
                <a:solidFill>
                  <a:schemeClr val="tx1"/>
                </a:solidFill>
              </a:rPr>
              <a:t>-g</a:t>
            </a:r>
            <a:r>
              <a:rPr lang="en-US" sz="2000" dirty="0" smtClean="0">
                <a:solidFill>
                  <a:schemeClr val="tx1"/>
                </a:solidFill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</a:rPr>
              <a:t>nhưng</a:t>
            </a:r>
            <a:r>
              <a:rPr lang="en-US" sz="2000" dirty="0" smtClean="0">
                <a:solidFill>
                  <a:schemeClr val="tx1"/>
                </a:solidFill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</a:rPr>
              <a:t>mỗi</a:t>
            </a:r>
            <a:r>
              <a:rPr lang="en-US" sz="2000" dirty="0" smtClean="0">
                <a:solidFill>
                  <a:schemeClr val="tx1"/>
                </a:solidFill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</a:rPr>
              <a:t>khi</a:t>
            </a:r>
            <a:r>
              <a:rPr lang="en-US" sz="2000" dirty="0" smtClean="0">
                <a:solidFill>
                  <a:schemeClr val="tx1"/>
                </a:solidFill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</a:rPr>
              <a:t>biến</a:t>
            </a:r>
            <a:r>
              <a:rPr lang="en-US" sz="2000" dirty="0" smtClean="0">
                <a:solidFill>
                  <a:schemeClr val="tx1"/>
                </a:solidFill>
              </a:rPr>
              <a:t> ${GCC} </a:t>
            </a:r>
            <a:r>
              <a:rPr lang="en-US" sz="2000" dirty="0" err="1" smtClean="0">
                <a:solidFill>
                  <a:schemeClr val="tx1"/>
                </a:solidFill>
              </a:rPr>
              <a:t>được</a:t>
            </a:r>
            <a:r>
              <a:rPr lang="en-US" sz="2000" dirty="0" smtClean="0">
                <a:solidFill>
                  <a:schemeClr val="tx1"/>
                </a:solidFill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</a:rPr>
              <a:t>gán</a:t>
            </a:r>
            <a:r>
              <a:rPr lang="en-US" sz="2000" dirty="0" smtClean="0">
                <a:solidFill>
                  <a:schemeClr val="tx1"/>
                </a:solidFill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</a:rPr>
              <a:t>lại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smtClean="0">
                <a:solidFill>
                  <a:schemeClr val="tx1"/>
                </a:solidFill>
              </a:rPr>
              <a:t>(</a:t>
            </a:r>
            <a:r>
              <a:rPr lang="en-US" sz="2000" i="1" dirty="0" smtClean="0">
                <a:solidFill>
                  <a:schemeClr val="tx1"/>
                </a:solidFill>
              </a:rPr>
              <a:t>GCC=g++</a:t>
            </a:r>
            <a:r>
              <a:rPr lang="en-US" sz="2000" dirty="0" smtClean="0">
                <a:solidFill>
                  <a:schemeClr val="tx1"/>
                </a:solidFill>
              </a:rPr>
              <a:t>) </a:t>
            </a:r>
            <a:r>
              <a:rPr lang="en-US" sz="2000" dirty="0" err="1" smtClean="0">
                <a:solidFill>
                  <a:schemeClr val="tx1"/>
                </a:solidFill>
              </a:rPr>
              <a:t>thi</a:t>
            </a:r>
            <a:r>
              <a:rPr lang="en-US" sz="2000" dirty="0" smtClean="0">
                <a:solidFill>
                  <a:schemeClr val="tx1"/>
                </a:solidFill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</a:rPr>
              <a:t>biến</a:t>
            </a:r>
            <a:r>
              <a:rPr lang="en-US" sz="2000" dirty="0" smtClean="0">
                <a:solidFill>
                  <a:schemeClr val="tx1"/>
                </a:solidFill>
              </a:rPr>
              <a:t> ${CC</a:t>
            </a:r>
            <a:r>
              <a:rPr lang="en-US" sz="2000" dirty="0">
                <a:solidFill>
                  <a:schemeClr val="tx1"/>
                </a:solidFill>
              </a:rPr>
              <a:t>} </a:t>
            </a:r>
            <a:r>
              <a:rPr lang="en-US" sz="2000" dirty="0" smtClean="0">
                <a:solidFill>
                  <a:schemeClr val="tx1"/>
                </a:solidFill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</a:rPr>
              <a:t>lúc</a:t>
            </a:r>
            <a:r>
              <a:rPr lang="en-US" sz="2000" dirty="0" smtClean="0">
                <a:solidFill>
                  <a:schemeClr val="tx1"/>
                </a:solidFill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</a:rPr>
              <a:t>này</a:t>
            </a:r>
            <a:r>
              <a:rPr lang="en-US" sz="2000" dirty="0" smtClean="0">
                <a:solidFill>
                  <a:schemeClr val="tx1"/>
                </a:solidFill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</a:rPr>
              <a:t>là</a:t>
            </a:r>
            <a:r>
              <a:rPr lang="en-US" sz="2000" dirty="0" smtClean="0">
                <a:solidFill>
                  <a:schemeClr val="tx1"/>
                </a:solidFill>
              </a:rPr>
              <a:t> </a:t>
            </a:r>
            <a:r>
              <a:rPr lang="en-US" sz="2000" i="1" dirty="0" smtClean="0">
                <a:solidFill>
                  <a:schemeClr val="tx1"/>
                </a:solidFill>
              </a:rPr>
              <a:t>g++ -g</a:t>
            </a:r>
            <a:endParaRPr lang="en-US" sz="2000" i="1" dirty="0">
              <a:solidFill>
                <a:schemeClr val="tx1"/>
              </a:solidFill>
            </a:endParaRPr>
          </a:p>
          <a:p>
            <a:pPr marL="0" indent="0">
              <a:buClr>
                <a:srgbClr val="179591"/>
              </a:buClr>
              <a:buNone/>
            </a:pPr>
            <a:r>
              <a:rPr lang="en-US" sz="2000" dirty="0" smtClean="0">
                <a:solidFill>
                  <a:schemeClr val="tx1"/>
                </a:solidFill>
              </a:rPr>
              <a:t>- </a:t>
            </a:r>
            <a:r>
              <a:rPr lang="en-US" sz="2000" i="1" dirty="0" smtClean="0">
                <a:solidFill>
                  <a:schemeClr val="tx1"/>
                </a:solidFill>
              </a:rPr>
              <a:t>CC ?=${</a:t>
            </a:r>
            <a:r>
              <a:rPr lang="en-US" sz="2000" i="1" dirty="0">
                <a:solidFill>
                  <a:schemeClr val="tx1"/>
                </a:solidFill>
              </a:rPr>
              <a:t>GCC} ${FLAGS}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smtClean="0">
                <a:solidFill>
                  <a:schemeClr val="tx1"/>
                </a:solidFill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</a:rPr>
              <a:t>sẽ</a:t>
            </a:r>
            <a:r>
              <a:rPr lang="en-US" sz="2000" dirty="0" smtClean="0">
                <a:solidFill>
                  <a:schemeClr val="tx1"/>
                </a:solidFill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</a:rPr>
              <a:t>được</a:t>
            </a:r>
            <a:r>
              <a:rPr lang="en-US" sz="2000" dirty="0" smtClean="0">
                <a:solidFill>
                  <a:schemeClr val="tx1"/>
                </a:solidFill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</a:rPr>
              <a:t>gán</a:t>
            </a:r>
            <a:r>
              <a:rPr lang="en-US" sz="2000" dirty="0" smtClean="0">
                <a:solidFill>
                  <a:schemeClr val="tx1"/>
                </a:solidFill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</a:rPr>
              <a:t>khi</a:t>
            </a:r>
            <a:r>
              <a:rPr lang="en-US" sz="2000" dirty="0" smtClean="0">
                <a:solidFill>
                  <a:schemeClr val="tx1"/>
                </a:solidFill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</a:rPr>
              <a:t>biến</a:t>
            </a:r>
            <a:r>
              <a:rPr lang="en-US" sz="2000" dirty="0" smtClean="0">
                <a:solidFill>
                  <a:schemeClr val="tx1"/>
                </a:solidFill>
              </a:rPr>
              <a:t> ${CC} </a:t>
            </a:r>
            <a:r>
              <a:rPr lang="en-US" sz="2000" dirty="0" err="1" smtClean="0">
                <a:solidFill>
                  <a:schemeClr val="tx1"/>
                </a:solidFill>
              </a:rPr>
              <a:t>rỗng</a:t>
            </a:r>
            <a:endParaRPr lang="en-US" sz="2000" dirty="0">
              <a:solidFill>
                <a:schemeClr val="tx1"/>
              </a:solidFill>
            </a:endParaRPr>
          </a:p>
          <a:p>
            <a:pPr marL="0" indent="0">
              <a:buClr>
                <a:srgbClr val="179591"/>
              </a:buClr>
              <a:buNone/>
            </a:pPr>
            <a:r>
              <a:rPr lang="en-US" sz="2000" dirty="0" smtClean="0">
                <a:solidFill>
                  <a:schemeClr val="tx1"/>
                </a:solidFill>
              </a:rPr>
              <a:t>- </a:t>
            </a:r>
            <a:r>
              <a:rPr lang="en-US" sz="2000" i="1" dirty="0" smtClean="0">
                <a:solidFill>
                  <a:schemeClr val="tx1"/>
                </a:solidFill>
              </a:rPr>
              <a:t>GCC+= -Wall </a:t>
            </a:r>
            <a:r>
              <a:rPr lang="en-US" sz="2000" dirty="0" err="1" smtClean="0">
                <a:solidFill>
                  <a:schemeClr val="tx1"/>
                </a:solidFill>
              </a:rPr>
              <a:t>tương</a:t>
            </a:r>
            <a:r>
              <a:rPr lang="en-US" sz="2000" dirty="0" smtClean="0">
                <a:solidFill>
                  <a:schemeClr val="tx1"/>
                </a:solidFill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</a:rPr>
              <a:t>đương</a:t>
            </a:r>
            <a:r>
              <a:rPr lang="en-US" sz="2000" dirty="0" smtClean="0">
                <a:solidFill>
                  <a:schemeClr val="tx1"/>
                </a:solidFill>
              </a:rPr>
              <a:t>  </a:t>
            </a:r>
            <a:r>
              <a:rPr lang="en-US" sz="2000" i="1" dirty="0" smtClean="0">
                <a:solidFill>
                  <a:schemeClr val="tx1"/>
                </a:solidFill>
              </a:rPr>
              <a:t>-g -Wall</a:t>
            </a:r>
          </a:p>
        </p:txBody>
      </p:sp>
    </p:spTree>
    <p:extLst>
      <p:ext uri="{BB962C8B-B14F-4D97-AF65-F5344CB8AC3E}">
        <p14:creationId xmlns:p14="http://schemas.microsoft.com/office/powerpoint/2010/main" val="6303639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0A9FE-8EA4-433F-A128-48D124102437}" type="datetime1">
              <a:rPr lang="en-US" smtClean="0"/>
              <a:t>8/8/2020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4A251-1B43-4CC9-9034-0FF2CEA1A658}" type="slidenum">
              <a:rPr lang="en-US" smtClean="0"/>
              <a:t>9</a:t>
            </a:fld>
            <a:endParaRPr lang="en-US"/>
          </a:p>
        </p:txBody>
      </p:sp>
      <p:sp>
        <p:nvSpPr>
          <p:cNvPr id="5" name="AutoShape 2" descr="https://upload.wikimedia.org/wikipedia/commons/thumb/a/a3/Optical_Network_Spectrum_including_NG-PON2_wavelengths.png/450px-Optical_Network_Spectrum_including_NG-PON2_wavelengths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0" y="0"/>
            <a:ext cx="10972800" cy="6974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1219170" rtl="0" eaLnBrk="1" latinLnBrk="0" hangingPunct="1">
              <a:spcBef>
                <a:spcPct val="0"/>
              </a:spcBef>
              <a:buNone/>
              <a:defRPr sz="4533" kern="1200">
                <a:solidFill>
                  <a:srgbClr val="007E7B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3500" dirty="0" smtClean="0"/>
              <a:t>II. </a:t>
            </a:r>
            <a:r>
              <a:rPr lang="en-US" sz="3500" dirty="0" err="1" smtClean="0"/>
              <a:t>Cấu</a:t>
            </a:r>
            <a:r>
              <a:rPr lang="en-US" sz="3500" dirty="0" smtClean="0"/>
              <a:t> </a:t>
            </a:r>
            <a:r>
              <a:rPr lang="en-US" sz="3500" dirty="0" err="1" smtClean="0"/>
              <a:t>trúc</a:t>
            </a:r>
            <a:r>
              <a:rPr lang="en-US" sz="3500" dirty="0" smtClean="0"/>
              <a:t> </a:t>
            </a:r>
            <a:r>
              <a:rPr lang="en-US" sz="3500" dirty="0" err="1" smtClean="0"/>
              <a:t>Makfile</a:t>
            </a:r>
            <a:endParaRPr lang="en-US" sz="3500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304800" y="732682"/>
            <a:ext cx="10972800" cy="5007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1219170" rtl="0" eaLnBrk="1" latinLnBrk="0" hangingPunct="1">
              <a:spcBef>
                <a:spcPct val="0"/>
              </a:spcBef>
              <a:buNone/>
              <a:defRPr sz="4533" kern="1200">
                <a:solidFill>
                  <a:srgbClr val="007E7B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2800" dirty="0"/>
              <a:t>2</a:t>
            </a:r>
            <a:r>
              <a:rPr lang="en-US" sz="2800" dirty="0" smtClean="0"/>
              <a:t>.1 </a:t>
            </a:r>
            <a:r>
              <a:rPr lang="en-US" sz="2800" dirty="0" err="1" smtClean="0"/>
              <a:t>Thành</a:t>
            </a:r>
            <a:r>
              <a:rPr lang="en-US" sz="2800" dirty="0" smtClean="0"/>
              <a:t> </a:t>
            </a:r>
            <a:r>
              <a:rPr lang="en-US" sz="2800" dirty="0" err="1" smtClean="0"/>
              <a:t>phần</a:t>
            </a:r>
            <a:r>
              <a:rPr lang="en-US" sz="2800" dirty="0" smtClean="0"/>
              <a:t> </a:t>
            </a:r>
            <a:r>
              <a:rPr lang="en-US" sz="2800" dirty="0" err="1" smtClean="0"/>
              <a:t>của</a:t>
            </a:r>
            <a:r>
              <a:rPr lang="en-US" sz="2800" dirty="0" smtClean="0"/>
              <a:t> </a:t>
            </a:r>
            <a:r>
              <a:rPr lang="en-US" sz="2800" dirty="0" err="1" smtClean="0"/>
              <a:t>Makefile</a:t>
            </a:r>
            <a:endParaRPr lang="en-US" sz="2800" dirty="0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368688" y="1427797"/>
            <a:ext cx="10908912" cy="3724306"/>
          </a:xfrm>
        </p:spPr>
        <p:txBody>
          <a:bodyPr>
            <a:normAutofit/>
          </a:bodyPr>
          <a:lstStyle/>
          <a:p>
            <a:pPr marL="0" indent="0">
              <a:buClr>
                <a:srgbClr val="179591"/>
              </a:buClr>
              <a:buNone/>
            </a:pPr>
            <a:r>
              <a:rPr lang="en-US" sz="2000" dirty="0" smtClean="0">
                <a:solidFill>
                  <a:schemeClr val="tx1"/>
                </a:solidFill>
              </a:rPr>
              <a:t>Special macro: </a:t>
            </a:r>
            <a:r>
              <a:rPr lang="en-US" sz="2000" dirty="0" err="1" smtClean="0">
                <a:solidFill>
                  <a:schemeClr val="tx1"/>
                </a:solidFill>
              </a:rPr>
              <a:t>là</a:t>
            </a:r>
            <a:r>
              <a:rPr lang="en-US" sz="2000" dirty="0" smtClean="0">
                <a:solidFill>
                  <a:schemeClr val="tx1"/>
                </a:solidFill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</a:rPr>
              <a:t>các</a:t>
            </a:r>
            <a:r>
              <a:rPr lang="en-US" sz="2000" dirty="0" smtClean="0">
                <a:solidFill>
                  <a:schemeClr val="tx1"/>
                </a:solidFill>
              </a:rPr>
              <a:t> macro </a:t>
            </a:r>
            <a:r>
              <a:rPr lang="en-US" sz="2000" dirty="0" err="1" smtClean="0">
                <a:solidFill>
                  <a:schemeClr val="tx1"/>
                </a:solidFill>
              </a:rPr>
              <a:t>đã</a:t>
            </a:r>
            <a:r>
              <a:rPr lang="en-US" sz="2000" dirty="0" smtClean="0">
                <a:solidFill>
                  <a:schemeClr val="tx1"/>
                </a:solidFill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</a:rPr>
              <a:t>được</a:t>
            </a:r>
            <a:r>
              <a:rPr lang="en-US" sz="2000" dirty="0" smtClean="0">
                <a:solidFill>
                  <a:schemeClr val="tx1"/>
                </a:solidFill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</a:rPr>
              <a:t>định</a:t>
            </a:r>
            <a:r>
              <a:rPr lang="en-US" sz="2000" dirty="0" smtClean="0">
                <a:solidFill>
                  <a:schemeClr val="tx1"/>
                </a:solidFill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</a:rPr>
              <a:t>nghĩa</a:t>
            </a:r>
            <a:r>
              <a:rPr lang="en-US" sz="2000" dirty="0" smtClean="0">
                <a:solidFill>
                  <a:schemeClr val="tx1"/>
                </a:solidFill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</a:rPr>
              <a:t>trước</a:t>
            </a:r>
            <a:r>
              <a:rPr lang="en-US" sz="2000" dirty="0" smtClean="0">
                <a:solidFill>
                  <a:schemeClr val="tx1"/>
                </a:solidFill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</a:rPr>
              <a:t>khi</a:t>
            </a:r>
            <a:r>
              <a:rPr lang="en-US" sz="2000" dirty="0" smtClean="0">
                <a:solidFill>
                  <a:schemeClr val="tx1"/>
                </a:solidFill>
              </a:rPr>
              <a:t> make rule</a:t>
            </a:r>
          </a:p>
          <a:p>
            <a:pPr marL="0" indent="0">
              <a:buClr>
                <a:srgbClr val="179591"/>
              </a:buClr>
              <a:buNone/>
            </a:pPr>
            <a:r>
              <a:rPr lang="en-US" sz="2000" dirty="0" smtClean="0">
                <a:solidFill>
                  <a:schemeClr val="tx1"/>
                </a:solidFill>
              </a:rPr>
              <a:t>- $@ </a:t>
            </a:r>
            <a:r>
              <a:rPr lang="en-US" sz="2000" dirty="0" err="1" smtClean="0">
                <a:solidFill>
                  <a:schemeClr val="tx1"/>
                </a:solidFill>
              </a:rPr>
              <a:t>là</a:t>
            </a:r>
            <a:r>
              <a:rPr lang="en-US" sz="2000" dirty="0" smtClean="0">
                <a:solidFill>
                  <a:schemeClr val="tx1"/>
                </a:solidFill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</a:rPr>
              <a:t>tên</a:t>
            </a:r>
            <a:r>
              <a:rPr lang="en-US" sz="2000" dirty="0" smtClean="0">
                <a:solidFill>
                  <a:schemeClr val="tx1"/>
                </a:solidFill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</a:rPr>
              <a:t>của</a:t>
            </a:r>
            <a:r>
              <a:rPr lang="en-US" sz="2000" dirty="0" smtClean="0">
                <a:solidFill>
                  <a:schemeClr val="tx1"/>
                </a:solidFill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</a:rPr>
              <a:t>tất</a:t>
            </a:r>
            <a:r>
              <a:rPr lang="en-US" sz="2000" dirty="0" smtClean="0">
                <a:solidFill>
                  <a:schemeClr val="tx1"/>
                </a:solidFill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</a:rPr>
              <a:t>cả</a:t>
            </a:r>
            <a:r>
              <a:rPr lang="en-US" sz="2000" dirty="0" smtClean="0">
                <a:solidFill>
                  <a:schemeClr val="tx1"/>
                </a:solidFill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</a:rPr>
              <a:t>các</a:t>
            </a:r>
            <a:r>
              <a:rPr lang="en-US" sz="2000" dirty="0" smtClean="0">
                <a:solidFill>
                  <a:schemeClr val="tx1"/>
                </a:solidFill>
              </a:rPr>
              <a:t> file </a:t>
            </a:r>
            <a:r>
              <a:rPr lang="en-US" sz="2000" dirty="0" err="1" smtClean="0">
                <a:solidFill>
                  <a:schemeClr val="tx1"/>
                </a:solidFill>
              </a:rPr>
              <a:t>được</a:t>
            </a:r>
            <a:r>
              <a:rPr lang="en-US" sz="2000" dirty="0" smtClean="0">
                <a:solidFill>
                  <a:schemeClr val="tx1"/>
                </a:solidFill>
              </a:rPr>
              <a:t> made(target)</a:t>
            </a:r>
          </a:p>
          <a:p>
            <a:pPr marL="0" indent="0">
              <a:buClr>
                <a:srgbClr val="179591"/>
              </a:buClr>
              <a:buNone/>
            </a:pPr>
            <a:r>
              <a:rPr lang="en-US" sz="2000" dirty="0" smtClean="0">
                <a:solidFill>
                  <a:schemeClr val="tx1"/>
                </a:solidFill>
              </a:rPr>
              <a:t>- $? </a:t>
            </a:r>
            <a:r>
              <a:rPr lang="en-US" sz="2000" dirty="0" err="1" smtClean="0">
                <a:solidFill>
                  <a:schemeClr val="tx1"/>
                </a:solidFill>
              </a:rPr>
              <a:t>là</a:t>
            </a:r>
            <a:r>
              <a:rPr lang="en-US" sz="2000" dirty="0" smtClean="0">
                <a:solidFill>
                  <a:schemeClr val="tx1"/>
                </a:solidFill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</a:rPr>
              <a:t>tên</a:t>
            </a:r>
            <a:r>
              <a:rPr lang="en-US" sz="2000" dirty="0" smtClean="0">
                <a:solidFill>
                  <a:schemeClr val="tx1"/>
                </a:solidFill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</a:rPr>
              <a:t>của</a:t>
            </a:r>
            <a:r>
              <a:rPr lang="en-US" sz="2000" dirty="0" smtClean="0">
                <a:solidFill>
                  <a:schemeClr val="tx1"/>
                </a:solidFill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</a:rPr>
              <a:t>các</a:t>
            </a:r>
            <a:r>
              <a:rPr lang="en-US" sz="2000" dirty="0" smtClean="0">
                <a:solidFill>
                  <a:schemeClr val="tx1"/>
                </a:solidFill>
              </a:rPr>
              <a:t> file dependency </a:t>
            </a:r>
            <a:r>
              <a:rPr lang="en-US" sz="2000" dirty="0" err="1" smtClean="0">
                <a:solidFill>
                  <a:schemeClr val="tx1"/>
                </a:solidFill>
              </a:rPr>
              <a:t>đã</a:t>
            </a:r>
            <a:r>
              <a:rPr lang="en-US" sz="2000" dirty="0" smtClean="0">
                <a:solidFill>
                  <a:schemeClr val="tx1"/>
                </a:solidFill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</a:rPr>
              <a:t>thay</a:t>
            </a:r>
            <a:r>
              <a:rPr lang="en-US" sz="2000" dirty="0" smtClean="0">
                <a:solidFill>
                  <a:schemeClr val="tx1"/>
                </a:solidFill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</a:rPr>
              <a:t>đổi</a:t>
            </a:r>
            <a:endParaRPr lang="en-US" sz="2000" dirty="0">
              <a:solidFill>
                <a:schemeClr val="tx1"/>
              </a:solidFill>
            </a:endParaRPr>
          </a:p>
          <a:p>
            <a:pPr marL="0" indent="0">
              <a:buClr>
                <a:srgbClr val="179591"/>
              </a:buClr>
              <a:buNone/>
            </a:pPr>
            <a:r>
              <a:rPr lang="en-US" sz="2000" dirty="0" smtClean="0">
                <a:solidFill>
                  <a:schemeClr val="tx1"/>
                </a:solidFill>
              </a:rPr>
              <a:t>- $&lt; </a:t>
            </a:r>
            <a:r>
              <a:rPr lang="en-US" sz="2000" dirty="0" err="1" smtClean="0">
                <a:solidFill>
                  <a:schemeClr val="tx1"/>
                </a:solidFill>
              </a:rPr>
              <a:t>là</a:t>
            </a:r>
            <a:r>
              <a:rPr lang="en-US" sz="2000" dirty="0" smtClean="0">
                <a:solidFill>
                  <a:schemeClr val="tx1"/>
                </a:solidFill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</a:rPr>
              <a:t>tên</a:t>
            </a:r>
            <a:r>
              <a:rPr lang="en-US" sz="2000" dirty="0" smtClean="0">
                <a:solidFill>
                  <a:schemeClr val="tx1"/>
                </a:solidFill>
              </a:rPr>
              <a:t> dependency </a:t>
            </a:r>
            <a:r>
              <a:rPr lang="en-US" sz="2000" dirty="0" err="1" smtClean="0">
                <a:solidFill>
                  <a:schemeClr val="tx1"/>
                </a:solidFill>
              </a:rPr>
              <a:t>đầu</a:t>
            </a:r>
            <a:r>
              <a:rPr lang="en-US" sz="2000" dirty="0" smtClean="0">
                <a:solidFill>
                  <a:schemeClr val="tx1"/>
                </a:solidFill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</a:rPr>
              <a:t>tiên</a:t>
            </a:r>
            <a:endParaRPr lang="en-US" sz="2000" dirty="0" smtClean="0">
              <a:solidFill>
                <a:schemeClr val="tx1"/>
              </a:solidFill>
            </a:endParaRPr>
          </a:p>
          <a:p>
            <a:pPr marL="0" indent="0">
              <a:buClr>
                <a:srgbClr val="179591"/>
              </a:buClr>
              <a:buNone/>
            </a:pPr>
            <a:r>
              <a:rPr lang="en-US" sz="2000" dirty="0" smtClean="0">
                <a:solidFill>
                  <a:schemeClr val="tx1"/>
                </a:solidFill>
              </a:rPr>
              <a:t>- $^ </a:t>
            </a:r>
            <a:r>
              <a:rPr lang="en-US" sz="2000" dirty="0" err="1" smtClean="0">
                <a:solidFill>
                  <a:schemeClr val="tx1"/>
                </a:solidFill>
              </a:rPr>
              <a:t>là</a:t>
            </a:r>
            <a:r>
              <a:rPr lang="en-US" sz="2000" dirty="0" smtClean="0">
                <a:solidFill>
                  <a:schemeClr val="tx1"/>
                </a:solidFill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</a:rPr>
              <a:t>tên</a:t>
            </a:r>
            <a:r>
              <a:rPr lang="en-US" sz="2000" dirty="0" smtClean="0">
                <a:solidFill>
                  <a:schemeClr val="tx1"/>
                </a:solidFill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</a:rPr>
              <a:t>tất</a:t>
            </a:r>
            <a:r>
              <a:rPr lang="en-US" sz="2000" dirty="0" smtClean="0">
                <a:solidFill>
                  <a:schemeClr val="tx1"/>
                </a:solidFill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</a:rPr>
              <a:t>cả</a:t>
            </a:r>
            <a:r>
              <a:rPr lang="en-US" sz="2000" dirty="0" smtClean="0">
                <a:solidFill>
                  <a:schemeClr val="tx1"/>
                </a:solidFill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</a:rPr>
              <a:t>các</a:t>
            </a:r>
            <a:r>
              <a:rPr lang="en-US" sz="2000" dirty="0" smtClean="0">
                <a:solidFill>
                  <a:schemeClr val="tx1"/>
                </a:solidFill>
              </a:rPr>
              <a:t> dependency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355" y="3394248"/>
            <a:ext cx="4026425" cy="1305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32243"/>
      </p:ext>
    </p:extLst>
  </p:cSld>
  <p:clrMapOvr>
    <a:masterClrMapping/>
  </p:clrMapOvr>
</p:sld>
</file>

<file path=ppt/theme/theme1.xml><?xml version="1.0" encoding="utf-8"?>
<a:theme xmlns:a="http://schemas.openxmlformats.org/drawingml/2006/main" name="Theme1">
  <a:themeElements>
    <a:clrScheme name="Custom 1">
      <a:dk1>
        <a:srgbClr val="000000"/>
      </a:dk1>
      <a:lt1>
        <a:srgbClr val="FFFFFF"/>
      </a:lt1>
      <a:dk2>
        <a:srgbClr val="434342"/>
      </a:dk2>
      <a:lt2>
        <a:srgbClr val="CDD7D9"/>
      </a:lt2>
      <a:accent1>
        <a:srgbClr val="797B7E"/>
      </a:accent1>
      <a:accent2>
        <a:srgbClr val="F96A1B"/>
      </a:accent2>
      <a:accent3>
        <a:srgbClr val="5B7377"/>
      </a:accent3>
      <a:accent4>
        <a:srgbClr val="7C984A"/>
      </a:accent4>
      <a:accent5>
        <a:srgbClr val="C2AD8D"/>
      </a:accent5>
      <a:accent6>
        <a:srgbClr val="506E94"/>
      </a:accent6>
      <a:hlink>
        <a:srgbClr val="5F5F5F"/>
      </a:hlink>
      <a:folHlink>
        <a:srgbClr val="969696"/>
      </a:folHlink>
    </a:clrScheme>
    <a:fontScheme name="Custom 3">
      <a:majorFont>
        <a:latin typeface="Myriad Pro"/>
        <a:ea typeface=""/>
        <a:cs typeface=""/>
      </a:majorFont>
      <a:minorFont>
        <a:latin typeface="Myriad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1" id="{E0903486-35A4-4046-BB4A-81C293E0FF19}" vid="{177A4EE6-BC90-4BAD-9FBA-49CB29C562A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Theme1</Template>
  <TotalTime>14242</TotalTime>
  <Words>722</Words>
  <Application>Microsoft Office PowerPoint</Application>
  <PresentationFormat>Widescreen</PresentationFormat>
  <Paragraphs>165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Arial</vt:lpstr>
      <vt:lpstr>Calibri</vt:lpstr>
      <vt:lpstr>Myriad Pro</vt:lpstr>
      <vt:lpstr>Segoe UI</vt:lpstr>
      <vt:lpstr>Times New Roman</vt:lpstr>
      <vt:lpstr>Wingdings</vt:lpstr>
      <vt:lpstr>Theme1</vt:lpstr>
      <vt:lpstr>MAKEFILE</vt:lpstr>
      <vt:lpstr>CONTENT</vt:lpstr>
      <vt:lpstr>I. Giới thiệu</vt:lpstr>
      <vt:lpstr>I. Giới thiệu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HUY_PC</dc:creator>
  <cp:lastModifiedBy>hungtn16</cp:lastModifiedBy>
  <cp:revision>338</cp:revision>
  <dcterms:created xsi:type="dcterms:W3CDTF">2019-03-27T09:28:35Z</dcterms:created>
  <dcterms:modified xsi:type="dcterms:W3CDTF">2020-08-08T11:16:31Z</dcterms:modified>
</cp:coreProperties>
</file>